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5ABCCA-B9FC-4027-831C-F62CCA202A76}">
  <a:tblStyle styleId="{0C5ABCCA-B9FC-4027-831C-F62CCA202A7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08"/>
    <p:restoredTop sz="94643"/>
  </p:normalViewPr>
  <p:slideViewPr>
    <p:cSldViewPr snapToGrid="0">
      <p:cViewPr varScale="1">
        <p:scale>
          <a:sx n="90" d="100"/>
          <a:sy n="90" d="100"/>
        </p:scale>
        <p:origin x="89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6089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96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86ef73ab0_3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86ef73ab0_3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486ef73ab0_37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spTree>
    <p:extLst>
      <p:ext uri="{BB962C8B-B14F-4D97-AF65-F5344CB8AC3E}">
        <p14:creationId xmlns:p14="http://schemas.microsoft.com/office/powerpoint/2010/main" val="1482590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86ef73ab0_37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86ef73ab0_37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486ef73ab0_37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extLst>
      <p:ext uri="{BB962C8B-B14F-4D97-AF65-F5344CB8AC3E}">
        <p14:creationId xmlns:p14="http://schemas.microsoft.com/office/powerpoint/2010/main" val="64747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86ef73ab0_37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86ef73ab0_37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486ef73ab0_37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extLst>
      <p:ext uri="{BB962C8B-B14F-4D97-AF65-F5344CB8AC3E}">
        <p14:creationId xmlns:p14="http://schemas.microsoft.com/office/powerpoint/2010/main" val="81043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86ef73ab0_37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86ef73ab0_37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486ef73ab0_37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extLst>
      <p:ext uri="{BB962C8B-B14F-4D97-AF65-F5344CB8AC3E}">
        <p14:creationId xmlns:p14="http://schemas.microsoft.com/office/powerpoint/2010/main" val="1614763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86ef73ab0_37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86ef73ab0_37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486ef73ab0_37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extLst>
      <p:ext uri="{BB962C8B-B14F-4D97-AF65-F5344CB8AC3E}">
        <p14:creationId xmlns:p14="http://schemas.microsoft.com/office/powerpoint/2010/main" val="1582944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86ef73ab0_37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86ef73ab0_37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486ef73ab0_37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extLst>
      <p:ext uri="{BB962C8B-B14F-4D97-AF65-F5344CB8AC3E}">
        <p14:creationId xmlns:p14="http://schemas.microsoft.com/office/powerpoint/2010/main" val="152045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86ef73ab0_37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86ef73ab0_37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486ef73ab0_37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extLst>
      <p:ext uri="{BB962C8B-B14F-4D97-AF65-F5344CB8AC3E}">
        <p14:creationId xmlns:p14="http://schemas.microsoft.com/office/powerpoint/2010/main" val="1401521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86ef73ab0_37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86ef73ab0_37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486ef73ab0_37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extLst>
      <p:ext uri="{BB962C8B-B14F-4D97-AF65-F5344CB8AC3E}">
        <p14:creationId xmlns:p14="http://schemas.microsoft.com/office/powerpoint/2010/main" val="1776504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86ef73ab0_37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86ef73ab0_37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486ef73ab0_37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Tree>
    <p:extLst>
      <p:ext uri="{BB962C8B-B14F-4D97-AF65-F5344CB8AC3E}">
        <p14:creationId xmlns:p14="http://schemas.microsoft.com/office/powerpoint/2010/main" val="1244457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86ef73ab0_37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86ef73ab0_37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486ef73ab0_37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extLst>
      <p:ext uri="{BB962C8B-B14F-4D97-AF65-F5344CB8AC3E}">
        <p14:creationId xmlns:p14="http://schemas.microsoft.com/office/powerpoint/2010/main" val="12593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63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86ef73ab0_37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86ef73ab0_37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486ef73ab0_37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extLst>
      <p:ext uri="{BB962C8B-B14F-4D97-AF65-F5344CB8AC3E}">
        <p14:creationId xmlns:p14="http://schemas.microsoft.com/office/powerpoint/2010/main" val="73732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86ef73ab0_37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86ef73ab0_37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486ef73ab0_37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spTree>
    <p:extLst>
      <p:ext uri="{BB962C8B-B14F-4D97-AF65-F5344CB8AC3E}">
        <p14:creationId xmlns:p14="http://schemas.microsoft.com/office/powerpoint/2010/main" val="1182059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86ef73ab0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86ef73ab0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486ef73ab0_3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a:p>
        </p:txBody>
      </p:sp>
    </p:spTree>
    <p:extLst>
      <p:ext uri="{BB962C8B-B14F-4D97-AF65-F5344CB8AC3E}">
        <p14:creationId xmlns:p14="http://schemas.microsoft.com/office/powerpoint/2010/main" val="501369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86ef73ab0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86ef73ab0_3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486ef73ab0_3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Tree>
    <p:extLst>
      <p:ext uri="{BB962C8B-B14F-4D97-AF65-F5344CB8AC3E}">
        <p14:creationId xmlns:p14="http://schemas.microsoft.com/office/powerpoint/2010/main" val="193897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86ef73ab0_37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486ef73ab0_37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486ef73ab0_37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spTree>
    <p:extLst>
      <p:ext uri="{BB962C8B-B14F-4D97-AF65-F5344CB8AC3E}">
        <p14:creationId xmlns:p14="http://schemas.microsoft.com/office/powerpoint/2010/main" val="26789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86ef73ab0_37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86ef73ab0_37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486ef73ab0_37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Tree>
    <p:extLst>
      <p:ext uri="{BB962C8B-B14F-4D97-AF65-F5344CB8AC3E}">
        <p14:creationId xmlns:p14="http://schemas.microsoft.com/office/powerpoint/2010/main" val="1355288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486ef73ab0_37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486ef73ab0_37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486ef73ab0_37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Tree>
    <p:extLst>
      <p:ext uri="{BB962C8B-B14F-4D97-AF65-F5344CB8AC3E}">
        <p14:creationId xmlns:p14="http://schemas.microsoft.com/office/powerpoint/2010/main" val="2118696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86ef73ab0_37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486ef73ab0_37_1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486ef73ab0_37_1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Tree>
    <p:extLst>
      <p:ext uri="{BB962C8B-B14F-4D97-AF65-F5344CB8AC3E}">
        <p14:creationId xmlns:p14="http://schemas.microsoft.com/office/powerpoint/2010/main" val="1502934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86ef73ab0_37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86ef73ab0_37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486ef73ab0_37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11968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86ef73ab0_37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86ef73ab0_37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486ef73ab0_37_1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Tree>
    <p:extLst>
      <p:ext uri="{BB962C8B-B14F-4D97-AF65-F5344CB8AC3E}">
        <p14:creationId xmlns:p14="http://schemas.microsoft.com/office/powerpoint/2010/main" val="167604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86ef73ab0_2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486ef73ab0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644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86ef73ab0_37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86ef73ab0_37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486ef73ab0_37_1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Tree>
    <p:extLst>
      <p:ext uri="{BB962C8B-B14F-4D97-AF65-F5344CB8AC3E}">
        <p14:creationId xmlns:p14="http://schemas.microsoft.com/office/powerpoint/2010/main" val="792309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86ef73ab0_37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86ef73ab0_37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486ef73ab0_37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Tree>
    <p:extLst>
      <p:ext uri="{BB962C8B-B14F-4D97-AF65-F5344CB8AC3E}">
        <p14:creationId xmlns:p14="http://schemas.microsoft.com/office/powerpoint/2010/main" val="1950062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86ef73ab0_37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486ef73ab0_37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486ef73ab0_37_2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Tree>
    <p:extLst>
      <p:ext uri="{BB962C8B-B14F-4D97-AF65-F5344CB8AC3E}">
        <p14:creationId xmlns:p14="http://schemas.microsoft.com/office/powerpoint/2010/main" val="1956046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86ef73ab0_37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86ef73ab0_37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486ef73ab0_37_2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extLst>
      <p:ext uri="{BB962C8B-B14F-4D97-AF65-F5344CB8AC3E}">
        <p14:creationId xmlns:p14="http://schemas.microsoft.com/office/powerpoint/2010/main" val="1600748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86ef73ab0_37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86ef73ab0_37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486ef73ab0_37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extLst>
      <p:ext uri="{BB962C8B-B14F-4D97-AF65-F5344CB8AC3E}">
        <p14:creationId xmlns:p14="http://schemas.microsoft.com/office/powerpoint/2010/main" val="98086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86ef73ab0_37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86ef73ab0_37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486ef73ab0_37_2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Tree>
    <p:extLst>
      <p:ext uri="{BB962C8B-B14F-4D97-AF65-F5344CB8AC3E}">
        <p14:creationId xmlns:p14="http://schemas.microsoft.com/office/powerpoint/2010/main" val="1415512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86ef73ab0_37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486ef73ab0_37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486ef73ab0_37_2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Tree>
    <p:extLst>
      <p:ext uri="{BB962C8B-B14F-4D97-AF65-F5344CB8AC3E}">
        <p14:creationId xmlns:p14="http://schemas.microsoft.com/office/powerpoint/2010/main" val="687098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86ef73ab0_2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86ef73ab0_2_2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486ef73ab0_2_2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Tree>
    <p:extLst>
      <p:ext uri="{BB962C8B-B14F-4D97-AF65-F5344CB8AC3E}">
        <p14:creationId xmlns:p14="http://schemas.microsoft.com/office/powerpoint/2010/main" val="1050785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86ef73ab0_37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486ef73ab0_37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486ef73ab0_37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Tree>
    <p:extLst>
      <p:ext uri="{BB962C8B-B14F-4D97-AF65-F5344CB8AC3E}">
        <p14:creationId xmlns:p14="http://schemas.microsoft.com/office/powerpoint/2010/main" val="1789230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86ef73ab0_37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86ef73ab0_37_2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486ef73ab0_37_2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Tree>
    <p:extLst>
      <p:ext uri="{BB962C8B-B14F-4D97-AF65-F5344CB8AC3E}">
        <p14:creationId xmlns:p14="http://schemas.microsoft.com/office/powerpoint/2010/main" val="38328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86ef73ab0_3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86ef73ab0_3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86ef73ab0_3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Tree>
    <p:extLst>
      <p:ext uri="{BB962C8B-B14F-4D97-AF65-F5344CB8AC3E}">
        <p14:creationId xmlns:p14="http://schemas.microsoft.com/office/powerpoint/2010/main" val="237574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486ef73ab0_37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486ef73ab0_37_3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486ef73ab0_37_3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spTree>
    <p:extLst>
      <p:ext uri="{BB962C8B-B14F-4D97-AF65-F5344CB8AC3E}">
        <p14:creationId xmlns:p14="http://schemas.microsoft.com/office/powerpoint/2010/main" val="1585487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86ef73ab0_37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486ef73ab0_37_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486ef73ab0_37_3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Tree>
    <p:extLst>
      <p:ext uri="{BB962C8B-B14F-4D97-AF65-F5344CB8AC3E}">
        <p14:creationId xmlns:p14="http://schemas.microsoft.com/office/powerpoint/2010/main" val="1311707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86ef73ab0_37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86ef73ab0_37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486ef73ab0_37_3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spTree>
    <p:extLst>
      <p:ext uri="{BB962C8B-B14F-4D97-AF65-F5344CB8AC3E}">
        <p14:creationId xmlns:p14="http://schemas.microsoft.com/office/powerpoint/2010/main" val="1941341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86ef73ab0_37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486ef73ab0_37_3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486ef73ab0_37_3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extLst>
      <p:ext uri="{BB962C8B-B14F-4D97-AF65-F5344CB8AC3E}">
        <p14:creationId xmlns:p14="http://schemas.microsoft.com/office/powerpoint/2010/main" val="1401491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86ef73ab0_37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86ef73ab0_37_3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486ef73ab0_37_3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a:p>
        </p:txBody>
      </p:sp>
    </p:spTree>
    <p:extLst>
      <p:ext uri="{BB962C8B-B14F-4D97-AF65-F5344CB8AC3E}">
        <p14:creationId xmlns:p14="http://schemas.microsoft.com/office/powerpoint/2010/main" val="1260428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86ef73ab0_37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486ef73ab0_37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486ef73ab0_37_3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Tree>
    <p:extLst>
      <p:ext uri="{BB962C8B-B14F-4D97-AF65-F5344CB8AC3E}">
        <p14:creationId xmlns:p14="http://schemas.microsoft.com/office/powerpoint/2010/main" val="1245912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486ef73ab0_37_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486ef73ab0_37_3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486ef73ab0_37_3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a:p>
        </p:txBody>
      </p:sp>
    </p:spTree>
    <p:extLst>
      <p:ext uri="{BB962C8B-B14F-4D97-AF65-F5344CB8AC3E}">
        <p14:creationId xmlns:p14="http://schemas.microsoft.com/office/powerpoint/2010/main" val="995547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86ef73ab0_37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86ef73ab0_37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486ef73ab0_37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Tree>
    <p:extLst>
      <p:ext uri="{BB962C8B-B14F-4D97-AF65-F5344CB8AC3E}">
        <p14:creationId xmlns:p14="http://schemas.microsoft.com/office/powerpoint/2010/main" val="1124427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86ef73ab0_37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86ef73ab0_37_3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g486ef73ab0_37_3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a:p>
        </p:txBody>
      </p:sp>
    </p:spTree>
    <p:extLst>
      <p:ext uri="{BB962C8B-B14F-4D97-AF65-F5344CB8AC3E}">
        <p14:creationId xmlns:p14="http://schemas.microsoft.com/office/powerpoint/2010/main" val="402663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486ef73ab0_37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486ef73ab0_37_3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486ef73ab0_37_3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spTree>
    <p:extLst>
      <p:ext uri="{BB962C8B-B14F-4D97-AF65-F5344CB8AC3E}">
        <p14:creationId xmlns:p14="http://schemas.microsoft.com/office/powerpoint/2010/main" val="84785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86ef73ab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86ef73ab0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486ef73ab0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extLst>
      <p:ext uri="{BB962C8B-B14F-4D97-AF65-F5344CB8AC3E}">
        <p14:creationId xmlns:p14="http://schemas.microsoft.com/office/powerpoint/2010/main" val="745782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86ef73ab0_37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86ef73ab0_37_4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486ef73ab0_37_4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50</a:t>
            </a:fld>
            <a:endParaRPr/>
          </a:p>
        </p:txBody>
      </p:sp>
    </p:spTree>
    <p:extLst>
      <p:ext uri="{BB962C8B-B14F-4D97-AF65-F5344CB8AC3E}">
        <p14:creationId xmlns:p14="http://schemas.microsoft.com/office/powerpoint/2010/main" val="1277927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86ef73ab0_37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86ef73ab0_37_4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486ef73ab0_37_4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Tree>
    <p:extLst>
      <p:ext uri="{BB962C8B-B14F-4D97-AF65-F5344CB8AC3E}">
        <p14:creationId xmlns:p14="http://schemas.microsoft.com/office/powerpoint/2010/main" val="1138916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86ef73ab0_37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86ef73ab0_37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486ef73ab0_37_4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Tree>
    <p:extLst>
      <p:ext uri="{BB962C8B-B14F-4D97-AF65-F5344CB8AC3E}">
        <p14:creationId xmlns:p14="http://schemas.microsoft.com/office/powerpoint/2010/main" val="125506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86ef73ab0_37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486ef73ab0_37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g486ef73ab0_37_4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53</a:t>
            </a:fld>
            <a:endParaRPr/>
          </a:p>
        </p:txBody>
      </p:sp>
    </p:spTree>
    <p:extLst>
      <p:ext uri="{BB962C8B-B14F-4D97-AF65-F5344CB8AC3E}">
        <p14:creationId xmlns:p14="http://schemas.microsoft.com/office/powerpoint/2010/main" val="1262569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86ef73ab0_37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486ef73ab0_37_4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486ef73ab0_37_4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a:p>
        </p:txBody>
      </p:sp>
    </p:spTree>
    <p:extLst>
      <p:ext uri="{BB962C8B-B14F-4D97-AF65-F5344CB8AC3E}">
        <p14:creationId xmlns:p14="http://schemas.microsoft.com/office/powerpoint/2010/main" val="719015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486ef73ab0_37_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486ef73ab0_37_4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486ef73ab0_37_4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Tree>
    <p:extLst>
      <p:ext uri="{BB962C8B-B14F-4D97-AF65-F5344CB8AC3E}">
        <p14:creationId xmlns:p14="http://schemas.microsoft.com/office/powerpoint/2010/main" val="594959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86ef73ab0_24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86ef73ab0_24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486ef73ab0_24_1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Tree>
    <p:extLst>
      <p:ext uri="{BB962C8B-B14F-4D97-AF65-F5344CB8AC3E}">
        <p14:creationId xmlns:p14="http://schemas.microsoft.com/office/powerpoint/2010/main" val="799968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486ef73ab0_37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486ef73ab0_37_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486ef73ab0_37_4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a:p>
        </p:txBody>
      </p:sp>
    </p:spTree>
    <p:extLst>
      <p:ext uri="{BB962C8B-B14F-4D97-AF65-F5344CB8AC3E}">
        <p14:creationId xmlns:p14="http://schemas.microsoft.com/office/powerpoint/2010/main" val="1825722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486ef73ab0_37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486ef73ab0_37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486ef73ab0_37_4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58</a:t>
            </a:fld>
            <a:endParaRPr/>
          </a:p>
        </p:txBody>
      </p:sp>
    </p:spTree>
    <p:extLst>
      <p:ext uri="{BB962C8B-B14F-4D97-AF65-F5344CB8AC3E}">
        <p14:creationId xmlns:p14="http://schemas.microsoft.com/office/powerpoint/2010/main" val="1670616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86ef73ab0_37_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86ef73ab0_37_5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g486ef73ab0_37_5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59</a:t>
            </a:fld>
            <a:endParaRPr/>
          </a:p>
        </p:txBody>
      </p:sp>
    </p:spTree>
    <p:extLst>
      <p:ext uri="{BB962C8B-B14F-4D97-AF65-F5344CB8AC3E}">
        <p14:creationId xmlns:p14="http://schemas.microsoft.com/office/powerpoint/2010/main" val="185382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86ef73ab0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86ef73ab0_2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486ef73ab0_2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Tree>
    <p:extLst>
      <p:ext uri="{BB962C8B-B14F-4D97-AF65-F5344CB8AC3E}">
        <p14:creationId xmlns:p14="http://schemas.microsoft.com/office/powerpoint/2010/main" val="16483001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486ef73ab0_24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486ef73ab0_24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g486ef73ab0_24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60</a:t>
            </a:fld>
            <a:endParaRPr/>
          </a:p>
        </p:txBody>
      </p:sp>
    </p:spTree>
    <p:extLst>
      <p:ext uri="{BB962C8B-B14F-4D97-AF65-F5344CB8AC3E}">
        <p14:creationId xmlns:p14="http://schemas.microsoft.com/office/powerpoint/2010/main" val="1582428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86ef73ab0_37_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486ef73ab0_37_5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486ef73ab0_37_5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1435272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86ef73ab0_37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486ef73ab0_37_5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g486ef73ab0_37_5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62</a:t>
            </a:fld>
            <a:endParaRPr/>
          </a:p>
        </p:txBody>
      </p:sp>
    </p:spTree>
    <p:extLst>
      <p:ext uri="{BB962C8B-B14F-4D97-AF65-F5344CB8AC3E}">
        <p14:creationId xmlns:p14="http://schemas.microsoft.com/office/powerpoint/2010/main" val="2096735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486ef73ab0_37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486ef73ab0_37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486ef73ab0_37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63</a:t>
            </a:fld>
            <a:endParaRPr/>
          </a:p>
        </p:txBody>
      </p:sp>
    </p:spTree>
    <p:extLst>
      <p:ext uri="{BB962C8B-B14F-4D97-AF65-F5344CB8AC3E}">
        <p14:creationId xmlns:p14="http://schemas.microsoft.com/office/powerpoint/2010/main" val="225240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486ef73ab0_24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486ef73ab0_24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g486ef73ab0_24_2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64</a:t>
            </a:fld>
            <a:endParaRPr/>
          </a:p>
        </p:txBody>
      </p:sp>
    </p:spTree>
    <p:extLst>
      <p:ext uri="{BB962C8B-B14F-4D97-AF65-F5344CB8AC3E}">
        <p14:creationId xmlns:p14="http://schemas.microsoft.com/office/powerpoint/2010/main" val="1750813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486ef73ab0_37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486ef73ab0_37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g486ef73ab0_37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65</a:t>
            </a:fld>
            <a:endParaRPr/>
          </a:p>
        </p:txBody>
      </p:sp>
    </p:spTree>
    <p:extLst>
      <p:ext uri="{BB962C8B-B14F-4D97-AF65-F5344CB8AC3E}">
        <p14:creationId xmlns:p14="http://schemas.microsoft.com/office/powerpoint/2010/main" val="1100739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486ef73ab0_24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486ef73ab0_24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g486ef73ab0_24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66</a:t>
            </a:fld>
            <a:endParaRPr/>
          </a:p>
        </p:txBody>
      </p:sp>
    </p:spTree>
    <p:extLst>
      <p:ext uri="{BB962C8B-B14F-4D97-AF65-F5344CB8AC3E}">
        <p14:creationId xmlns:p14="http://schemas.microsoft.com/office/powerpoint/2010/main" val="1709061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486ef73ab0_37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486ef73ab0_37_5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486ef73ab0_37_5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67</a:t>
            </a:fld>
            <a:endParaRPr/>
          </a:p>
        </p:txBody>
      </p:sp>
    </p:spTree>
    <p:extLst>
      <p:ext uri="{BB962C8B-B14F-4D97-AF65-F5344CB8AC3E}">
        <p14:creationId xmlns:p14="http://schemas.microsoft.com/office/powerpoint/2010/main" val="1602566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486ef73ab0_37_5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486ef73ab0_37_5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g486ef73ab0_37_5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68</a:t>
            </a:fld>
            <a:endParaRPr/>
          </a:p>
        </p:txBody>
      </p:sp>
    </p:spTree>
    <p:extLst>
      <p:ext uri="{BB962C8B-B14F-4D97-AF65-F5344CB8AC3E}">
        <p14:creationId xmlns:p14="http://schemas.microsoft.com/office/powerpoint/2010/main" val="589483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486ef73ab0_37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486ef73ab0_37_5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486ef73ab0_37_5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69</a:t>
            </a:fld>
            <a:endParaRPr/>
          </a:p>
        </p:txBody>
      </p:sp>
    </p:spTree>
    <p:extLst>
      <p:ext uri="{BB962C8B-B14F-4D97-AF65-F5344CB8AC3E}">
        <p14:creationId xmlns:p14="http://schemas.microsoft.com/office/powerpoint/2010/main" val="110238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407848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86ef73ab0_37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86ef73ab0_37_5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486ef73ab0_37_5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70</a:t>
            </a:fld>
            <a:endParaRPr/>
          </a:p>
        </p:txBody>
      </p:sp>
    </p:spTree>
    <p:extLst>
      <p:ext uri="{BB962C8B-B14F-4D97-AF65-F5344CB8AC3E}">
        <p14:creationId xmlns:p14="http://schemas.microsoft.com/office/powerpoint/2010/main" val="1381338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86ef73ab0_37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486ef73ab0_37_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486ef73ab0_37_5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71</a:t>
            </a:fld>
            <a:endParaRPr/>
          </a:p>
        </p:txBody>
      </p:sp>
    </p:spTree>
    <p:extLst>
      <p:ext uri="{BB962C8B-B14F-4D97-AF65-F5344CB8AC3E}">
        <p14:creationId xmlns:p14="http://schemas.microsoft.com/office/powerpoint/2010/main" val="18585504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486ef73ab0_37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486ef73ab0_37_5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486ef73ab0_37_5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72</a:t>
            </a:fld>
            <a:endParaRPr/>
          </a:p>
        </p:txBody>
      </p:sp>
    </p:spTree>
    <p:extLst>
      <p:ext uri="{BB962C8B-B14F-4D97-AF65-F5344CB8AC3E}">
        <p14:creationId xmlns:p14="http://schemas.microsoft.com/office/powerpoint/2010/main" val="1508305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486ef73ab0_37_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486ef73ab0_37_5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g486ef73ab0_37_5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73</a:t>
            </a:fld>
            <a:endParaRPr/>
          </a:p>
        </p:txBody>
      </p:sp>
    </p:spTree>
    <p:extLst>
      <p:ext uri="{BB962C8B-B14F-4D97-AF65-F5344CB8AC3E}">
        <p14:creationId xmlns:p14="http://schemas.microsoft.com/office/powerpoint/2010/main" val="1191199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486ef73ab0_37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486ef73ab0_37_5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486ef73ab0_37_5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74</a:t>
            </a:fld>
            <a:endParaRPr/>
          </a:p>
        </p:txBody>
      </p:sp>
    </p:spTree>
    <p:extLst>
      <p:ext uri="{BB962C8B-B14F-4D97-AF65-F5344CB8AC3E}">
        <p14:creationId xmlns:p14="http://schemas.microsoft.com/office/powerpoint/2010/main" val="16478593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86ef73ab0_37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86ef73ab0_37_6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486ef73ab0_37_6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75</a:t>
            </a:fld>
            <a:endParaRPr/>
          </a:p>
        </p:txBody>
      </p:sp>
    </p:spTree>
    <p:extLst>
      <p:ext uri="{BB962C8B-B14F-4D97-AF65-F5344CB8AC3E}">
        <p14:creationId xmlns:p14="http://schemas.microsoft.com/office/powerpoint/2010/main" val="16228324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486ef73ab0_35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g486ef73ab0_35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3090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486ef73ab0_37_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486ef73ab0_37_6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g486ef73ab0_37_6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77</a:t>
            </a:fld>
            <a:endParaRPr/>
          </a:p>
        </p:txBody>
      </p:sp>
    </p:spTree>
    <p:extLst>
      <p:ext uri="{BB962C8B-B14F-4D97-AF65-F5344CB8AC3E}">
        <p14:creationId xmlns:p14="http://schemas.microsoft.com/office/powerpoint/2010/main" val="6193345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86ef73ab0_36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86ef73ab0_36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486ef73ab0_36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78</a:t>
            </a:fld>
            <a:endParaRPr/>
          </a:p>
        </p:txBody>
      </p:sp>
    </p:spTree>
    <p:extLst>
      <p:ext uri="{BB962C8B-B14F-4D97-AF65-F5344CB8AC3E}">
        <p14:creationId xmlns:p14="http://schemas.microsoft.com/office/powerpoint/2010/main" val="302662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86ef73ab0_37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486ef73ab0_37_6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g486ef73ab0_37_6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79</a:t>
            </a:fld>
            <a:endParaRPr/>
          </a:p>
        </p:txBody>
      </p:sp>
    </p:spTree>
    <p:extLst>
      <p:ext uri="{BB962C8B-B14F-4D97-AF65-F5344CB8AC3E}">
        <p14:creationId xmlns:p14="http://schemas.microsoft.com/office/powerpoint/2010/main" val="147010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86ef73ab0_2_3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486ef73ab0_2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3880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486ef73ab0_35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486ef73ab0_35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6366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86ef73ab0_37_6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486ef73ab0_37_6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g486ef73ab0_37_6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81</a:t>
            </a:fld>
            <a:endParaRPr/>
          </a:p>
        </p:txBody>
      </p:sp>
    </p:spTree>
    <p:extLst>
      <p:ext uri="{BB962C8B-B14F-4D97-AF65-F5344CB8AC3E}">
        <p14:creationId xmlns:p14="http://schemas.microsoft.com/office/powerpoint/2010/main" val="13712962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86ef73ab0_37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86ef73ab0_37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g486ef73ab0_37_6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82</a:t>
            </a:fld>
            <a:endParaRPr/>
          </a:p>
        </p:txBody>
      </p:sp>
    </p:spTree>
    <p:extLst>
      <p:ext uri="{BB962C8B-B14F-4D97-AF65-F5344CB8AC3E}">
        <p14:creationId xmlns:p14="http://schemas.microsoft.com/office/powerpoint/2010/main" val="5814564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486ef73ab0_37_6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486ef73ab0_37_6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g486ef73ab0_37_6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83</a:t>
            </a:fld>
            <a:endParaRPr/>
          </a:p>
        </p:txBody>
      </p:sp>
    </p:spTree>
    <p:extLst>
      <p:ext uri="{BB962C8B-B14F-4D97-AF65-F5344CB8AC3E}">
        <p14:creationId xmlns:p14="http://schemas.microsoft.com/office/powerpoint/2010/main" val="1488751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486ef73ab0_35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486ef73ab0_35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g486ef73ab0_35_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84</a:t>
            </a:fld>
            <a:endParaRPr/>
          </a:p>
        </p:txBody>
      </p:sp>
    </p:spTree>
    <p:extLst>
      <p:ext uri="{BB962C8B-B14F-4D97-AF65-F5344CB8AC3E}">
        <p14:creationId xmlns:p14="http://schemas.microsoft.com/office/powerpoint/2010/main" val="1109934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486ef73ab0_37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486ef73ab0_37_6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g486ef73ab0_37_6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85</a:t>
            </a:fld>
            <a:endParaRPr/>
          </a:p>
        </p:txBody>
      </p:sp>
    </p:spTree>
    <p:extLst>
      <p:ext uri="{BB962C8B-B14F-4D97-AF65-F5344CB8AC3E}">
        <p14:creationId xmlns:p14="http://schemas.microsoft.com/office/powerpoint/2010/main" val="1627965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86ef73ab0_2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486ef73ab0_2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04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9" name="Google Shape;29;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31" name="Google Shape;31;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9"/>
        <p:cNvGrpSpPr/>
        <p:nvPr/>
      </p:nvGrpSpPr>
      <p:grpSpPr>
        <a:xfrm>
          <a:off x="0" y="0"/>
          <a:ext cx="0" cy="0"/>
          <a:chOff x="0" y="0"/>
          <a:chExt cx="0" cy="0"/>
        </a:xfrm>
      </p:grpSpPr>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50.jpg"/></Relationships>
</file>

<file path=ppt/slides/_rels/slide83.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jpg"/><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jpg"/><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5021944" y="857916"/>
            <a:ext cx="4057614" cy="3497943"/>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rot="-7654081">
            <a:off x="10303310" y="4034318"/>
            <a:ext cx="391729" cy="337697"/>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95" name="Google Shape;95;p14"/>
          <p:cNvSpPr/>
          <p:nvPr/>
        </p:nvSpPr>
        <p:spPr>
          <a:xfrm rot="8598772">
            <a:off x="10372801" y="5007513"/>
            <a:ext cx="266912" cy="230096"/>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96" name="Google Shape;96;p14"/>
          <p:cNvSpPr/>
          <p:nvPr/>
        </p:nvSpPr>
        <p:spPr>
          <a:xfrm rot="8598772">
            <a:off x="10879854" y="4946293"/>
            <a:ext cx="266912" cy="230096"/>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grpSp>
        <p:nvGrpSpPr>
          <p:cNvPr id="97" name="Google Shape;97;p14"/>
          <p:cNvGrpSpPr/>
          <p:nvPr/>
        </p:nvGrpSpPr>
        <p:grpSpPr>
          <a:xfrm rot="7938589">
            <a:off x="9857524" y="4574181"/>
            <a:ext cx="1515024" cy="1389001"/>
            <a:chOff x="1128348" y="683008"/>
            <a:chExt cx="1108767" cy="1016538"/>
          </a:xfrm>
        </p:grpSpPr>
        <p:sp>
          <p:nvSpPr>
            <p:cNvPr id="98" name="Google Shape;98;p14"/>
            <p:cNvSpPr/>
            <p:nvPr/>
          </p:nvSpPr>
          <p:spPr>
            <a:xfrm rot="1020767">
              <a:off x="1286833" y="792672"/>
              <a:ext cx="860581" cy="741879"/>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99" name="Google Shape;99;p14"/>
            <p:cNvSpPr/>
            <p:nvPr/>
          </p:nvSpPr>
          <p:spPr>
            <a:xfrm rot="-2781074">
              <a:off x="1145739" y="1360786"/>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4"/>
            <p:cNvSpPr/>
            <p:nvPr/>
          </p:nvSpPr>
          <p:spPr>
            <a:xfrm rot="-2781074">
              <a:off x="1787028" y="762009"/>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4"/>
            <p:cNvSpPr/>
            <p:nvPr/>
          </p:nvSpPr>
          <p:spPr>
            <a:xfrm rot="-2781074">
              <a:off x="1971488" y="1598106"/>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02" name="Google Shape;102;p14"/>
          <p:cNvGrpSpPr/>
          <p:nvPr/>
        </p:nvGrpSpPr>
        <p:grpSpPr>
          <a:xfrm rot="-7646427">
            <a:off x="3425977" y="3465701"/>
            <a:ext cx="939396" cy="861255"/>
            <a:chOff x="1128348" y="683008"/>
            <a:chExt cx="1108767" cy="1016538"/>
          </a:xfrm>
        </p:grpSpPr>
        <p:sp>
          <p:nvSpPr>
            <p:cNvPr id="103" name="Google Shape;103;p14"/>
            <p:cNvSpPr/>
            <p:nvPr/>
          </p:nvSpPr>
          <p:spPr>
            <a:xfrm rot="1020767">
              <a:off x="1286833" y="792672"/>
              <a:ext cx="860581" cy="741879"/>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04" name="Google Shape;104;p14"/>
            <p:cNvSpPr/>
            <p:nvPr/>
          </p:nvSpPr>
          <p:spPr>
            <a:xfrm rot="-2781074">
              <a:off x="1145739" y="1360786"/>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4"/>
            <p:cNvSpPr/>
            <p:nvPr/>
          </p:nvSpPr>
          <p:spPr>
            <a:xfrm rot="-2781074">
              <a:off x="1787028" y="762009"/>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4"/>
            <p:cNvSpPr/>
            <p:nvPr/>
          </p:nvSpPr>
          <p:spPr>
            <a:xfrm rot="-2781074">
              <a:off x="1971488" y="1598106"/>
              <a:ext cx="84049" cy="84049"/>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07" name="Google Shape;107;p14"/>
          <p:cNvGrpSpPr/>
          <p:nvPr/>
        </p:nvGrpSpPr>
        <p:grpSpPr>
          <a:xfrm>
            <a:off x="4362411" y="1436839"/>
            <a:ext cx="5202504" cy="4484918"/>
            <a:chOff x="4362411" y="1436839"/>
            <a:chExt cx="5202504" cy="4484918"/>
          </a:xfrm>
        </p:grpSpPr>
        <p:sp>
          <p:nvSpPr>
            <p:cNvPr id="108" name="Google Shape;108;p14"/>
            <p:cNvSpPr/>
            <p:nvPr/>
          </p:nvSpPr>
          <p:spPr>
            <a:xfrm rot="10800000">
              <a:off x="4362411" y="1436839"/>
              <a:ext cx="5202504" cy="4484918"/>
            </a:xfrm>
            <a:prstGeom prst="triangle">
              <a:avLst>
                <a:gd name="adj" fmla="val 50000"/>
              </a:avLst>
            </a:prstGeom>
            <a:noFill/>
            <a:ln w="1905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4"/>
            <p:cNvSpPr/>
            <p:nvPr/>
          </p:nvSpPr>
          <p:spPr>
            <a:xfrm rot="10800000">
              <a:off x="4362411" y="1960707"/>
              <a:ext cx="5202504" cy="3961050"/>
            </a:xfrm>
            <a:prstGeom prst="triangle">
              <a:avLst>
                <a:gd name="adj" fmla="val 50000"/>
              </a:avLst>
            </a:prstGeom>
            <a:noFill/>
            <a:ln w="12700" cap="flat" cmpd="sng">
              <a:solidFill>
                <a:srgbClr val="FFC20F">
                  <a:alpha val="6470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4"/>
            <p:cNvSpPr/>
            <p:nvPr/>
          </p:nvSpPr>
          <p:spPr>
            <a:xfrm rot="10800000">
              <a:off x="4362411" y="1816570"/>
              <a:ext cx="5202504" cy="3961050"/>
            </a:xfrm>
            <a:prstGeom prst="triangle">
              <a:avLst>
                <a:gd name="adj" fmla="val 50000"/>
              </a:avLst>
            </a:prstGeom>
            <a:noFill/>
            <a:ln w="12700" cap="flat" cmpd="sng">
              <a:solidFill>
                <a:srgbClr val="FFC20F">
                  <a:alpha val="6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4"/>
            <p:cNvSpPr/>
            <p:nvPr/>
          </p:nvSpPr>
          <p:spPr>
            <a:xfrm rot="10800000">
              <a:off x="4362411" y="1663444"/>
              <a:ext cx="5202504" cy="3961050"/>
            </a:xfrm>
            <a:prstGeom prst="triangle">
              <a:avLst>
                <a:gd name="adj" fmla="val 50000"/>
              </a:avLst>
            </a:prstGeom>
            <a:noFill/>
            <a:ln w="12700" cap="flat" cmpd="sng">
              <a:solidFill>
                <a:srgbClr val="FFC20F">
                  <a:alpha val="5490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12" name="Google Shape;112;p14"/>
          <p:cNvSpPr/>
          <p:nvPr/>
        </p:nvSpPr>
        <p:spPr>
          <a:xfrm rot="10800000">
            <a:off x="4362411" y="1538357"/>
            <a:ext cx="5202504" cy="3961050"/>
          </a:xfrm>
          <a:prstGeom prst="triangle">
            <a:avLst>
              <a:gd name="adj" fmla="val 50000"/>
            </a:avLst>
          </a:prstGeom>
          <a:noFill/>
          <a:ln w="12700" cap="flat" cmpd="sng">
            <a:solidFill>
              <a:srgbClr val="FFC20F">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4"/>
          <p:cNvSpPr txBox="1"/>
          <p:nvPr/>
        </p:nvSpPr>
        <p:spPr>
          <a:xfrm>
            <a:off x="3756977" y="1868963"/>
            <a:ext cx="5700092" cy="23083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800" b="0" i="0" u="none" strike="noStrike" cap="none">
                <a:solidFill>
                  <a:schemeClr val="lt1"/>
                </a:solidFill>
                <a:latin typeface="Calibri"/>
                <a:ea typeface="Calibri"/>
                <a:cs typeface="Calibri"/>
                <a:sym typeface="Calibri"/>
              </a:rPr>
              <a:t>Retail Store </a:t>
            </a:r>
            <a:endParaRPr/>
          </a:p>
          <a:p>
            <a:pPr marL="0" marR="0" lvl="0" indent="0" algn="ctr" rtl="0">
              <a:spcBef>
                <a:spcPts val="0"/>
              </a:spcBef>
              <a:spcAft>
                <a:spcPts val="0"/>
              </a:spcAft>
              <a:buNone/>
            </a:pPr>
            <a:r>
              <a:rPr lang="en" sz="4800" b="0" i="0" u="none" strike="noStrike" cap="none">
                <a:solidFill>
                  <a:schemeClr val="lt1"/>
                </a:solidFill>
                <a:latin typeface="Calibri"/>
                <a:ea typeface="Calibri"/>
                <a:cs typeface="Calibri"/>
                <a:sym typeface="Calibri"/>
              </a:rPr>
              <a:t>     Return Policy Change</a:t>
            </a:r>
            <a:endParaRPr sz="4800" b="0" i="0" u="none" strike="noStrike" cap="none">
              <a:solidFill>
                <a:schemeClr val="lt1"/>
              </a:solidFill>
              <a:latin typeface="Arial"/>
              <a:ea typeface="Arial"/>
              <a:cs typeface="Arial"/>
              <a:sym typeface="Arial"/>
            </a:endParaRPr>
          </a:p>
        </p:txBody>
      </p:sp>
      <p:grpSp>
        <p:nvGrpSpPr>
          <p:cNvPr id="114" name="Google Shape;114;p14"/>
          <p:cNvGrpSpPr/>
          <p:nvPr/>
        </p:nvGrpSpPr>
        <p:grpSpPr>
          <a:xfrm>
            <a:off x="888974" y="457822"/>
            <a:ext cx="3207425" cy="2301694"/>
            <a:chOff x="888974" y="457822"/>
            <a:chExt cx="3207425" cy="2301694"/>
          </a:xfrm>
        </p:grpSpPr>
        <p:sp>
          <p:nvSpPr>
            <p:cNvPr id="115" name="Google Shape;115;p14"/>
            <p:cNvSpPr/>
            <p:nvPr/>
          </p:nvSpPr>
          <p:spPr>
            <a:xfrm rot="-2658304">
              <a:off x="2822785" y="2021207"/>
              <a:ext cx="266912" cy="230096"/>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16" name="Google Shape;116;p14"/>
            <p:cNvSpPr/>
            <p:nvPr/>
          </p:nvSpPr>
          <p:spPr>
            <a:xfrm rot="3678182">
              <a:off x="2802171" y="1181956"/>
              <a:ext cx="397226" cy="342435"/>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17" name="Google Shape;117;p14"/>
            <p:cNvSpPr/>
            <p:nvPr/>
          </p:nvSpPr>
          <p:spPr>
            <a:xfrm rot="9480000">
              <a:off x="3485946" y="2487804"/>
              <a:ext cx="266912" cy="230096"/>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18" name="Google Shape;118;p14"/>
            <p:cNvSpPr/>
            <p:nvPr/>
          </p:nvSpPr>
          <p:spPr>
            <a:xfrm rot="1020767">
              <a:off x="1218249" y="749218"/>
              <a:ext cx="945160" cy="814792"/>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19" name="Google Shape;119;p14"/>
            <p:cNvSpPr/>
            <p:nvPr/>
          </p:nvSpPr>
          <p:spPr>
            <a:xfrm rot="1020767">
              <a:off x="1105528" y="607668"/>
              <a:ext cx="1175902" cy="1013706"/>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20" name="Google Shape;120;p14"/>
            <p:cNvSpPr/>
            <p:nvPr/>
          </p:nvSpPr>
          <p:spPr>
            <a:xfrm rot="-2781074">
              <a:off x="912737" y="1383941"/>
              <a:ext cx="114845" cy="114845"/>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4"/>
            <p:cNvSpPr/>
            <p:nvPr/>
          </p:nvSpPr>
          <p:spPr>
            <a:xfrm rot="-2781074">
              <a:off x="1788997" y="565770"/>
              <a:ext cx="114845" cy="114845"/>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14"/>
            <p:cNvSpPr/>
            <p:nvPr/>
          </p:nvSpPr>
          <p:spPr>
            <a:xfrm rot="-2781074">
              <a:off x="2041044" y="1708216"/>
              <a:ext cx="114845" cy="114845"/>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23" name="Google Shape;123;p14"/>
            <p:cNvGrpSpPr/>
            <p:nvPr/>
          </p:nvGrpSpPr>
          <p:grpSpPr>
            <a:xfrm rot="8977127">
              <a:off x="3549443" y="1965472"/>
              <a:ext cx="483108" cy="383663"/>
              <a:chOff x="2780377" y="1204679"/>
              <a:chExt cx="1005861" cy="798809"/>
            </a:xfrm>
          </p:grpSpPr>
          <p:sp>
            <p:nvSpPr>
              <p:cNvPr id="124" name="Google Shape;124;p14"/>
              <p:cNvSpPr/>
              <p:nvPr/>
            </p:nvSpPr>
            <p:spPr>
              <a:xfrm rot="-2658304">
                <a:off x="2822785" y="1265179"/>
                <a:ext cx="266912" cy="230096"/>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25" name="Google Shape;125;p14"/>
              <p:cNvSpPr/>
              <p:nvPr/>
            </p:nvSpPr>
            <p:spPr>
              <a:xfrm rot="9480000">
                <a:off x="3485946" y="1731776"/>
                <a:ext cx="266912" cy="230096"/>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grpSp>
      </p:grpSp>
      <p:sp>
        <p:nvSpPr>
          <p:cNvPr id="126" name="Google Shape;126;p14"/>
          <p:cNvSpPr txBox="1">
            <a:spLocks noGrp="1"/>
          </p:cNvSpPr>
          <p:nvPr>
            <p:ph type="subTitle" idx="1"/>
          </p:nvPr>
        </p:nvSpPr>
        <p:spPr>
          <a:xfrm>
            <a:off x="486227" y="4081091"/>
            <a:ext cx="4538000" cy="265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FFFFFF"/>
              </a:buClr>
              <a:buSzPts val="2800"/>
              <a:buNone/>
            </a:pPr>
            <a:r>
              <a:rPr lang="en" sz="2800" dirty="0" smtClean="0">
                <a:solidFill>
                  <a:srgbClr val="FFFFFF"/>
                </a:solidFill>
              </a:rPr>
              <a:t>Presented by:</a:t>
            </a:r>
            <a:endParaRPr sz="2800" dirty="0" smtClean="0">
              <a:solidFill>
                <a:srgbClr val="FFFFFF"/>
              </a:solidFill>
            </a:endParaRPr>
          </a:p>
          <a:p>
            <a:pPr marL="0" lvl="0" indent="0" algn="l" rtl="0">
              <a:lnSpc>
                <a:spcPct val="90000"/>
              </a:lnSpc>
              <a:spcBef>
                <a:spcPts val="0"/>
              </a:spcBef>
              <a:spcAft>
                <a:spcPts val="0"/>
              </a:spcAft>
              <a:buClr>
                <a:schemeClr val="dk1"/>
              </a:buClr>
              <a:buSzPts val="2800"/>
              <a:buNone/>
            </a:pPr>
            <a:endParaRPr sz="2800" dirty="0">
              <a:solidFill>
                <a:srgbClr val="FFFFFF"/>
              </a:solidFill>
            </a:endParaRPr>
          </a:p>
          <a:p>
            <a:pPr marL="0" lvl="0" indent="0" algn="l" rtl="0">
              <a:lnSpc>
                <a:spcPct val="90000"/>
              </a:lnSpc>
              <a:spcBef>
                <a:spcPts val="0"/>
              </a:spcBef>
              <a:spcAft>
                <a:spcPts val="0"/>
              </a:spcAft>
              <a:buClr>
                <a:srgbClr val="FFFFFF"/>
              </a:buClr>
              <a:buSzPts val="2800"/>
              <a:buNone/>
            </a:pPr>
            <a:r>
              <a:rPr lang="en" sz="2800" b="1" dirty="0">
                <a:solidFill>
                  <a:srgbClr val="FFFFFF"/>
                </a:solidFill>
              </a:rPr>
              <a:t>Yingmin </a:t>
            </a:r>
            <a:r>
              <a:rPr lang="en" sz="2800" dirty="0" smtClean="0">
                <a:solidFill>
                  <a:srgbClr val="FFFFFF"/>
                </a:solidFill>
              </a:rPr>
              <a:t>Wang, </a:t>
            </a:r>
            <a:r>
              <a:rPr lang="en" sz="2800" b="1" dirty="0" smtClean="0">
                <a:solidFill>
                  <a:srgbClr val="FFFFFF"/>
                </a:solidFill>
              </a:rPr>
              <a:t>Yi </a:t>
            </a:r>
            <a:r>
              <a:rPr lang="en" sz="2800" dirty="0" smtClean="0">
                <a:solidFill>
                  <a:srgbClr val="FFFFFF"/>
                </a:solidFill>
              </a:rPr>
              <a:t>Lu</a:t>
            </a:r>
            <a:endParaRPr sz="2800" dirty="0" smtClean="0">
              <a:solidFill>
                <a:srgbClr val="FFFFFF"/>
              </a:solidFill>
            </a:endParaRPr>
          </a:p>
          <a:p>
            <a:pPr marL="0" lvl="0" indent="0" algn="l" rtl="0">
              <a:lnSpc>
                <a:spcPct val="90000"/>
              </a:lnSpc>
              <a:spcBef>
                <a:spcPts val="0"/>
              </a:spcBef>
              <a:spcAft>
                <a:spcPts val="0"/>
              </a:spcAft>
              <a:buClr>
                <a:srgbClr val="FFFFFF"/>
              </a:buClr>
              <a:buSzPts val="2800"/>
              <a:buNone/>
            </a:pPr>
            <a:r>
              <a:rPr lang="en" sz="2800" b="1" dirty="0" err="1" smtClean="0">
                <a:solidFill>
                  <a:srgbClr val="FFFFFF"/>
                </a:solidFill>
              </a:rPr>
              <a:t>Yiwen</a:t>
            </a:r>
            <a:r>
              <a:rPr lang="en" sz="2800" b="1" dirty="0" smtClean="0">
                <a:solidFill>
                  <a:srgbClr val="FFFFFF"/>
                </a:solidFill>
              </a:rPr>
              <a:t> </a:t>
            </a:r>
            <a:r>
              <a:rPr lang="en" sz="2800" dirty="0" smtClean="0">
                <a:solidFill>
                  <a:srgbClr val="FFFFFF"/>
                </a:solidFill>
              </a:rPr>
              <a:t>Zheng</a:t>
            </a:r>
            <a:endParaRPr sz="2800" dirty="0" smtClean="0">
              <a:solidFill>
                <a:srgbClr val="FFFFFF"/>
              </a:solidFill>
            </a:endParaRPr>
          </a:p>
          <a:p>
            <a:pPr marL="0" lvl="0" indent="0" algn="l" rtl="0">
              <a:lnSpc>
                <a:spcPct val="90000"/>
              </a:lnSpc>
              <a:spcBef>
                <a:spcPts val="0"/>
              </a:spcBef>
              <a:spcAft>
                <a:spcPts val="0"/>
              </a:spcAft>
              <a:buClr>
                <a:srgbClr val="FFFFFF"/>
              </a:buClr>
              <a:buSzPts val="2800"/>
              <a:buNone/>
            </a:pPr>
            <a:r>
              <a:rPr lang="en" sz="2800" b="1" dirty="0" err="1" smtClean="0">
                <a:solidFill>
                  <a:srgbClr val="FFFFFF"/>
                </a:solidFill>
              </a:rPr>
              <a:t>Yuning</a:t>
            </a:r>
            <a:r>
              <a:rPr lang="en" sz="2800" b="1" dirty="0" smtClean="0">
                <a:solidFill>
                  <a:srgbClr val="FFFFFF"/>
                </a:solidFill>
              </a:rPr>
              <a:t> </a:t>
            </a:r>
            <a:r>
              <a:rPr lang="en" sz="2800" dirty="0" smtClean="0">
                <a:solidFill>
                  <a:srgbClr val="FFFFFF"/>
                </a:solidFill>
              </a:rPr>
              <a:t>Zhao, </a:t>
            </a:r>
            <a:r>
              <a:rPr lang="en" sz="2800" b="1" dirty="0" smtClean="0">
                <a:solidFill>
                  <a:srgbClr val="FFFFFF"/>
                </a:solidFill>
              </a:rPr>
              <a:t>Randy </a:t>
            </a:r>
            <a:r>
              <a:rPr lang="en" sz="2800" dirty="0" smtClean="0">
                <a:solidFill>
                  <a:srgbClr val="FFFFFF"/>
                </a:solidFill>
              </a:rPr>
              <a:t>Shi</a:t>
            </a:r>
            <a:endParaRPr sz="2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3"/>
          <p:cNvSpPr txBox="1">
            <a:spLocks noGrp="1"/>
          </p:cNvSpPr>
          <p:nvPr>
            <p:ph type="title"/>
          </p:nvPr>
        </p:nvSpPr>
        <p:spPr>
          <a:xfrm>
            <a:off x="415600" y="593375"/>
            <a:ext cx="6026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Research Question </a:t>
            </a:r>
            <a:r>
              <a:rPr lang="en" b="1">
                <a:solidFill>
                  <a:schemeClr val="lt1"/>
                </a:solidFill>
              </a:rPr>
              <a:t>1</a:t>
            </a:r>
            <a:endParaRPr b="1">
              <a:solidFill>
                <a:schemeClr val="lt1"/>
              </a:solidFill>
            </a:endParaRPr>
          </a:p>
        </p:txBody>
      </p:sp>
      <p:sp>
        <p:nvSpPr>
          <p:cNvPr id="280" name="Google Shape;280;p23"/>
          <p:cNvSpPr txBox="1">
            <a:spLocks noGrp="1"/>
          </p:cNvSpPr>
          <p:nvPr>
            <p:ph type="body" idx="1"/>
          </p:nvPr>
        </p:nvSpPr>
        <p:spPr>
          <a:xfrm>
            <a:off x="519550" y="2184550"/>
            <a:ext cx="11148000" cy="1927200"/>
          </a:xfrm>
          <a:prstGeom prst="rect">
            <a:avLst/>
          </a:prstGeom>
          <a:solidFill>
            <a:srgbClr val="29B9A6"/>
          </a:solid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000000"/>
              </a:buClr>
              <a:buSzPts val="1100"/>
              <a:buNone/>
            </a:pPr>
            <a:r>
              <a:rPr lang="en" sz="4400">
                <a:solidFill>
                  <a:schemeClr val="lt1"/>
                </a:solidFill>
              </a:rPr>
              <a:t>    What is the impact of the policy change on </a:t>
            </a:r>
            <a:endParaRPr sz="4400">
              <a:solidFill>
                <a:schemeClr val="lt1"/>
              </a:solidFill>
            </a:endParaRPr>
          </a:p>
          <a:p>
            <a:pPr marL="0" lvl="0" indent="0" algn="l" rtl="0">
              <a:lnSpc>
                <a:spcPct val="90000"/>
              </a:lnSpc>
              <a:spcBef>
                <a:spcPts val="0"/>
              </a:spcBef>
              <a:spcAft>
                <a:spcPts val="0"/>
              </a:spcAft>
              <a:buClr>
                <a:srgbClr val="000000"/>
              </a:buClr>
              <a:buSzPts val="1100"/>
              <a:buNone/>
            </a:pPr>
            <a:r>
              <a:rPr lang="en" sz="4400" b="1">
                <a:solidFill>
                  <a:schemeClr val="lt1"/>
                </a:solidFill>
              </a:rPr>
              <a:t>    </a:t>
            </a:r>
            <a:r>
              <a:rPr lang="en" sz="4400" b="1" u="sng">
                <a:solidFill>
                  <a:schemeClr val="lt1"/>
                </a:solidFill>
              </a:rPr>
              <a:t>online</a:t>
            </a:r>
            <a:r>
              <a:rPr lang="en" sz="4400">
                <a:solidFill>
                  <a:schemeClr val="lt1"/>
                </a:solidFill>
              </a:rPr>
              <a:t> channel </a:t>
            </a:r>
            <a:r>
              <a:rPr lang="en" sz="4400" b="1" u="sng">
                <a:solidFill>
                  <a:schemeClr val="lt1"/>
                </a:solidFill>
              </a:rPr>
              <a:t>sales</a:t>
            </a:r>
            <a:r>
              <a:rPr lang="en" sz="4400">
                <a:solidFill>
                  <a:schemeClr val="lt1"/>
                </a:solidFill>
              </a:rPr>
              <a:t>?</a:t>
            </a:r>
            <a:endParaRPr sz="4400">
              <a:solidFill>
                <a:schemeClr val="lt1"/>
              </a:solidFill>
            </a:endParaRPr>
          </a:p>
          <a:p>
            <a:pPr marL="0" lvl="0" indent="0" algn="l" rtl="0">
              <a:lnSpc>
                <a:spcPct val="90000"/>
              </a:lnSpc>
              <a:spcBef>
                <a:spcPts val="2133"/>
              </a:spcBef>
              <a:spcAft>
                <a:spcPts val="2133"/>
              </a:spcAft>
              <a:buClr>
                <a:schemeClr val="dk1"/>
              </a:buClr>
              <a:buSzPts val="1800"/>
              <a:buNone/>
            </a:pPr>
            <a:endParaRPr sz="4400">
              <a:solidFill>
                <a:schemeClr val="lt1"/>
              </a:solidFill>
            </a:endParaRPr>
          </a:p>
        </p:txBody>
      </p:sp>
      <p:sp>
        <p:nvSpPr>
          <p:cNvPr id="281" name="Google Shape;281;p23"/>
          <p:cNvSpPr txBox="1"/>
          <p:nvPr/>
        </p:nvSpPr>
        <p:spPr>
          <a:xfrm>
            <a:off x="5477511" y="605821"/>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9B9A6"/>
              </a:buClr>
              <a:buSzPts val="4800"/>
              <a:buFont typeface="Arial"/>
              <a:buNone/>
            </a:pPr>
            <a:endParaRPr/>
          </a:p>
        </p:txBody>
      </p:sp>
      <p:sp>
        <p:nvSpPr>
          <p:cNvPr id="282" name="Google Shape;282;p23"/>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4"/>
          <p:cNvSpPr txBox="1">
            <a:spLocks noGrp="1"/>
          </p:cNvSpPr>
          <p:nvPr>
            <p:ph type="title" idx="4294967295"/>
          </p:nvPr>
        </p:nvSpPr>
        <p:spPr>
          <a:xfrm>
            <a:off x="415600" y="3647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Sample Summary - Online Sales</a:t>
            </a:r>
            <a:endParaRPr>
              <a:solidFill>
                <a:schemeClr val="lt1"/>
              </a:solidFill>
            </a:endParaRPr>
          </a:p>
        </p:txBody>
      </p:sp>
      <p:sp>
        <p:nvSpPr>
          <p:cNvPr id="289" name="Google Shape;289;p24"/>
          <p:cNvSpPr txBox="1">
            <a:spLocks noGrp="1"/>
          </p:cNvSpPr>
          <p:nvPr>
            <p:ph type="body" idx="4294967295"/>
          </p:nvPr>
        </p:nvSpPr>
        <p:spPr>
          <a:xfrm>
            <a:off x="415600" y="13080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000000"/>
              </a:buClr>
              <a:buSzPts val="1100"/>
              <a:buNone/>
            </a:pPr>
            <a:r>
              <a:rPr lang="en" sz="3000">
                <a:solidFill>
                  <a:schemeClr val="lt1"/>
                </a:solidFill>
                <a:latin typeface="Arial"/>
                <a:ea typeface="Arial"/>
                <a:cs typeface="Arial"/>
                <a:sym typeface="Arial"/>
              </a:rPr>
              <a:t>Total Number = 960 (sample size)</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Clr>
                <a:srgbClr val="000000"/>
              </a:buClr>
              <a:buSzPts val="1100"/>
              <a:buNone/>
            </a:pPr>
            <a:endParaRPr sz="3000">
              <a:solidFill>
                <a:schemeClr val="lt1"/>
              </a:solidFill>
              <a:latin typeface="Arial"/>
              <a:ea typeface="Arial"/>
              <a:cs typeface="Arial"/>
              <a:sym typeface="Arial"/>
            </a:endParaRPr>
          </a:p>
          <a:p>
            <a:pPr marL="457200" lvl="0" indent="0" algn="l" rtl="0">
              <a:spcBef>
                <a:spcPts val="1000"/>
              </a:spcBef>
              <a:spcAft>
                <a:spcPts val="0"/>
              </a:spcAft>
              <a:buNone/>
            </a:pPr>
            <a:r>
              <a:rPr lang="en" sz="3000">
                <a:solidFill>
                  <a:schemeClr val="lt1"/>
                </a:solidFill>
                <a:latin typeface="Arial"/>
                <a:ea typeface="Arial"/>
                <a:cs typeface="Arial"/>
                <a:sym typeface="Arial"/>
              </a:rPr>
              <a:t>                                          </a:t>
            </a:r>
            <a:r>
              <a:rPr lang="en" sz="3000" b="1">
                <a:solidFill>
                  <a:schemeClr val="accent3"/>
                </a:solidFill>
                <a:latin typeface="Arial"/>
                <a:ea typeface="Arial"/>
                <a:cs typeface="Arial"/>
                <a:sym typeface="Arial"/>
              </a:rPr>
              <a:t>Mean                Max                Min</a:t>
            </a:r>
            <a:endParaRPr sz="3000" b="1">
              <a:solidFill>
                <a:schemeClr val="accent3"/>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Online sales value</a:t>
            </a:r>
            <a:r>
              <a:rPr lang="en" sz="3000">
                <a:solidFill>
                  <a:schemeClr val="lt1"/>
                </a:solidFill>
                <a:latin typeface="Arial"/>
                <a:ea typeface="Arial"/>
                <a:cs typeface="Arial"/>
                <a:sym typeface="Arial"/>
              </a:rPr>
              <a:t>        103,682.1        2,133,233.0          0</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Online sales quantity</a:t>
            </a:r>
            <a:r>
              <a:rPr lang="en" sz="3000">
                <a:solidFill>
                  <a:schemeClr val="lt1"/>
                </a:solidFill>
                <a:latin typeface="Arial"/>
                <a:ea typeface="Arial"/>
                <a:cs typeface="Arial"/>
                <a:sym typeface="Arial"/>
              </a:rPr>
              <a:t>       638.9              13,074               1</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Clr>
                <a:srgbClr val="000000"/>
              </a:buClr>
              <a:buSzPts val="1100"/>
              <a:buNone/>
            </a:pP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Three online channel</a:t>
            </a:r>
            <a:endParaRPr sz="3000">
              <a:solidFill>
                <a:schemeClr val="lt1"/>
              </a:solidFill>
              <a:latin typeface="Arial"/>
              <a:ea typeface="Arial"/>
              <a:cs typeface="Arial"/>
              <a:sym typeface="Arial"/>
            </a:endParaRPr>
          </a:p>
          <a:p>
            <a:pPr marL="457200" lvl="0" indent="0" algn="l" rtl="0">
              <a:lnSpc>
                <a:spcPct val="90000"/>
              </a:lnSpc>
              <a:spcBef>
                <a:spcPts val="0"/>
              </a:spcBef>
              <a:spcAft>
                <a:spcPts val="0"/>
              </a:spcAft>
              <a:buNone/>
            </a:pPr>
            <a:r>
              <a:rPr lang="en" sz="3000">
                <a:solidFill>
                  <a:schemeClr val="lt1"/>
                </a:solidFill>
                <a:latin typeface="Arial"/>
                <a:ea typeface="Arial"/>
                <a:cs typeface="Arial"/>
                <a:sym typeface="Arial"/>
              </a:rPr>
              <a:t>#2 Primary brand      #6 Secondary brand     #10 Sister brand</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 (monthly, year)</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txBox="1">
            <a:spLocks noGrp="1"/>
          </p:cNvSpPr>
          <p:nvPr>
            <p:ph type="title" idx="4294967295"/>
          </p:nvPr>
        </p:nvSpPr>
        <p:spPr>
          <a:xfrm>
            <a:off x="415600" y="3647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Variables - Online Sales</a:t>
            </a:r>
            <a:endParaRPr>
              <a:solidFill>
                <a:schemeClr val="lt1"/>
              </a:solidFill>
            </a:endParaRPr>
          </a:p>
        </p:txBody>
      </p:sp>
      <p:pic>
        <p:nvPicPr>
          <p:cNvPr id="296" name="Google Shape;296;p25"/>
          <p:cNvPicPr preferRelativeResize="0"/>
          <p:nvPr/>
        </p:nvPicPr>
        <p:blipFill rotWithShape="1">
          <a:blip r:embed="rId3">
            <a:alphaModFix/>
          </a:blip>
          <a:srcRect/>
          <a:stretch/>
        </p:blipFill>
        <p:spPr>
          <a:xfrm>
            <a:off x="667100" y="1378276"/>
            <a:ext cx="10880700" cy="4884274"/>
          </a:xfrm>
          <a:prstGeom prst="rect">
            <a:avLst/>
          </a:prstGeom>
          <a:noFill/>
          <a:ln>
            <a:noFill/>
          </a:ln>
        </p:spPr>
      </p:pic>
      <p:sp>
        <p:nvSpPr>
          <p:cNvPr id="297" name="Google Shape;297;p25"/>
          <p:cNvSpPr/>
          <p:nvPr/>
        </p:nvSpPr>
        <p:spPr>
          <a:xfrm>
            <a:off x="699650" y="3501250"/>
            <a:ext cx="10745100" cy="222600"/>
          </a:xfrm>
          <a:prstGeom prst="rect">
            <a:avLst/>
          </a:prstGeom>
          <a:noFill/>
          <a:ln w="28575" cap="flat" cmpd="sng">
            <a:solidFill>
              <a:srgbClr val="29B9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699650" y="4024750"/>
            <a:ext cx="10745100" cy="222600"/>
          </a:xfrm>
          <a:prstGeom prst="rect">
            <a:avLst/>
          </a:prstGeom>
          <a:noFill/>
          <a:ln w="28575" cap="flat" cmpd="sng">
            <a:solidFill>
              <a:srgbClr val="29B9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6557150" y="904700"/>
            <a:ext cx="2746200" cy="496500"/>
          </a:xfrm>
          <a:prstGeom prst="wedgeRectCallout">
            <a:avLst>
              <a:gd name="adj1" fmla="val -44054"/>
              <a:gd name="adj2" fmla="val 85896"/>
            </a:avLst>
          </a:prstGeom>
          <a:solidFill>
            <a:srgbClr val="29B9A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b="1">
                <a:solidFill>
                  <a:srgbClr val="FFFFFF"/>
                </a:solidFill>
              </a:rPr>
              <a:t> Dependent Variables:</a:t>
            </a:r>
            <a:endParaRPr sz="1800" b="1">
              <a:solidFill>
                <a:srgbClr val="FFFFFF"/>
              </a:solidFill>
            </a:endParaRPr>
          </a:p>
          <a:p>
            <a:pPr marL="0" lvl="0" indent="0" algn="l" rtl="0">
              <a:spcBef>
                <a:spcPts val="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txBox="1">
            <a:spLocks noGrp="1"/>
          </p:cNvSpPr>
          <p:nvPr>
            <p:ph type="title" idx="4294967295"/>
          </p:nvPr>
        </p:nvSpPr>
        <p:spPr>
          <a:xfrm>
            <a:off x="415600" y="4409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Econometrics Analysis</a:t>
            </a:r>
            <a:endParaRPr>
              <a:solidFill>
                <a:srgbClr val="FFFFFF"/>
              </a:solidFill>
            </a:endParaRPr>
          </a:p>
        </p:txBody>
      </p:sp>
      <p:pic>
        <p:nvPicPr>
          <p:cNvPr id="306" name="Google Shape;306;p26"/>
          <p:cNvPicPr preferRelativeResize="0"/>
          <p:nvPr/>
        </p:nvPicPr>
        <p:blipFill>
          <a:blip r:embed="rId3">
            <a:alphaModFix/>
          </a:blip>
          <a:stretch>
            <a:fillRect/>
          </a:stretch>
        </p:blipFill>
        <p:spPr>
          <a:xfrm>
            <a:off x="1433552" y="1438275"/>
            <a:ext cx="9530704" cy="455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7"/>
          <p:cNvSpPr/>
          <p:nvPr/>
        </p:nvSpPr>
        <p:spPr>
          <a:xfrm>
            <a:off x="3312225" y="2881775"/>
            <a:ext cx="4380600" cy="514200"/>
          </a:xfrm>
          <a:prstGeom prst="rect">
            <a:avLst/>
          </a:prstGeom>
          <a:noFill/>
          <a:ln w="38100" cap="flat" cmpd="sng">
            <a:solidFill>
              <a:srgbClr val="29B9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29B9A6"/>
                </a:solidFill>
                <a:latin typeface="Arial"/>
                <a:ea typeface="Arial"/>
                <a:cs typeface="Arial"/>
                <a:sym typeface="Arial"/>
              </a:rPr>
              <a:t>     For ONLINE Sales Value</a:t>
            </a:r>
            <a:endParaRPr sz="3000">
              <a:solidFill>
                <a:srgbClr val="29B9A6"/>
              </a:solidFill>
            </a:endParaRPr>
          </a:p>
          <a:p>
            <a:pPr marL="0" lvl="0" indent="0" algn="l" rtl="0">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ln(salesvalue) ~ </a:t>
            </a:r>
            <a:r>
              <a:rPr lang="en" b="1">
                <a:solidFill>
                  <a:srgbClr val="FFFFFF"/>
                </a:solidFill>
              </a:rPr>
              <a:t>month_group*policy_change </a:t>
            </a:r>
            <a:r>
              <a:rPr lang="en">
                <a:solidFill>
                  <a:srgbClr val="FFFFFF"/>
                </a:solidFill>
              </a:rPr>
              <a:t> + avg_female + avg_age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+avg_income + avg_homeowner +avg_childowner+ avg_residency</a:t>
            </a:r>
            <a:endParaRPr>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314" name="Google Shape;314;p27"/>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315" name="Google Shape;315;p27"/>
          <p:cNvSpPr/>
          <p:nvPr/>
        </p:nvSpPr>
        <p:spPr>
          <a:xfrm rot="-6029205">
            <a:off x="614416" y="1697832"/>
            <a:ext cx="397235" cy="342335"/>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316" name="Google Shape;316;p27"/>
          <p:cNvSpPr/>
          <p:nvPr/>
        </p:nvSpPr>
        <p:spPr>
          <a:xfrm>
            <a:off x="6215750" y="222650"/>
            <a:ext cx="55812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317" name="Google Shape;317;p27"/>
          <p:cNvSpPr/>
          <p:nvPr/>
        </p:nvSpPr>
        <p:spPr>
          <a:xfrm>
            <a:off x="7692775" y="6695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766517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sales value </a:t>
            </a:r>
            <a:endParaRPr>
              <a:solidFill>
                <a:srgbClr val="FFFFFF"/>
              </a:solidFill>
            </a:endParaRPr>
          </a:p>
        </p:txBody>
      </p:sp>
      <p:sp>
        <p:nvSpPr>
          <p:cNvPr id="325" name="Google Shape;325;p28"/>
          <p:cNvSpPr txBox="1">
            <a:spLocks noGrp="1"/>
          </p:cNvSpPr>
          <p:nvPr>
            <p:ph type="body" idx="4294967295"/>
          </p:nvPr>
        </p:nvSpPr>
        <p:spPr>
          <a:xfrm>
            <a:off x="415600" y="153663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b="1">
              <a:solidFill>
                <a:srgbClr val="FFFFFF"/>
              </a:solidFill>
            </a:endParaRPr>
          </a:p>
          <a:p>
            <a:pPr marL="0" lvl="0" indent="0" algn="l" rtl="0">
              <a:spcBef>
                <a:spcPts val="1000"/>
              </a:spcBef>
              <a:spcAft>
                <a:spcPts val="0"/>
              </a:spcAft>
              <a:buNone/>
            </a:pPr>
            <a:endParaRPr sz="3600" b="1">
              <a:solidFill>
                <a:srgbClr val="FFFFFF"/>
              </a:solidFill>
            </a:endParaRPr>
          </a:p>
          <a:p>
            <a:pPr marL="0" lvl="0" indent="0" algn="l" rtl="0">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Is </a:t>
            </a:r>
            <a:r>
              <a:rPr lang="en" sz="3600" b="1">
                <a:solidFill>
                  <a:srgbClr val="FFFFFF"/>
                </a:solidFill>
              </a:rPr>
              <a:t>insignificant</a:t>
            </a:r>
            <a:r>
              <a:rPr lang="en" sz="3600">
                <a:solidFill>
                  <a:srgbClr val="FFFFFF"/>
                </a:solidFill>
              </a:rPr>
              <a:t>.</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-0.11</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(0.32)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sp>
        <p:nvSpPr>
          <p:cNvPr id="326" name="Google Shape;326;p28"/>
          <p:cNvSpPr/>
          <p:nvPr/>
        </p:nvSpPr>
        <p:spPr>
          <a:xfrm>
            <a:off x="677900" y="1855525"/>
            <a:ext cx="5037385" cy="534374"/>
          </a:xfrm>
          <a:prstGeom prst="rect">
            <a:avLst/>
          </a:prstGeom>
        </p:spPr>
        <p:txBody>
          <a:bodyPr>
            <a:prstTxWarp prst="textPlain">
              <a:avLst/>
            </a:prstTxWarp>
          </a:bodyPr>
          <a:lstStyle/>
          <a:p>
            <a:pPr lvl="0" algn="ctr"/>
            <a:r>
              <a:rPr b="1" i="0">
                <a:ln w="9525" cap="flat" cmpd="sng">
                  <a:solidFill>
                    <a:srgbClr val="29B9A6"/>
                  </a:solidFill>
                  <a:prstDash val="solid"/>
                  <a:round/>
                  <a:headEnd type="none" w="sm" len="sm"/>
                  <a:tailEnd type="none" w="sm" len="sm"/>
                </a:ln>
                <a:solidFill>
                  <a:srgbClr val="29B9A6"/>
                </a:solidFill>
                <a:latin typeface="Arial"/>
              </a:rPr>
              <a:t>Insignificant Impact</a:t>
            </a:r>
          </a:p>
        </p:txBody>
      </p:sp>
      <p:grpSp>
        <p:nvGrpSpPr>
          <p:cNvPr id="327" name="Google Shape;327;p28"/>
          <p:cNvGrpSpPr/>
          <p:nvPr/>
        </p:nvGrpSpPr>
        <p:grpSpPr>
          <a:xfrm>
            <a:off x="7422075" y="95700"/>
            <a:ext cx="4052449" cy="6540101"/>
            <a:chOff x="7422075" y="95700"/>
            <a:chExt cx="4052449" cy="6540101"/>
          </a:xfrm>
        </p:grpSpPr>
        <p:grpSp>
          <p:nvGrpSpPr>
            <p:cNvPr id="328" name="Google Shape;328;p28"/>
            <p:cNvGrpSpPr/>
            <p:nvPr/>
          </p:nvGrpSpPr>
          <p:grpSpPr>
            <a:xfrm>
              <a:off x="7422075" y="95700"/>
              <a:ext cx="4052449" cy="6540101"/>
              <a:chOff x="7422075" y="95700"/>
              <a:chExt cx="4052449" cy="6540101"/>
            </a:xfrm>
          </p:grpSpPr>
          <p:pic>
            <p:nvPicPr>
              <p:cNvPr id="329" name="Google Shape;329;p28"/>
              <p:cNvPicPr preferRelativeResize="0"/>
              <p:nvPr/>
            </p:nvPicPr>
            <p:blipFill>
              <a:blip r:embed="rId3">
                <a:alphaModFix/>
              </a:blip>
              <a:stretch>
                <a:fillRect/>
              </a:stretch>
            </p:blipFill>
            <p:spPr>
              <a:xfrm>
                <a:off x="7422075" y="95700"/>
                <a:ext cx="4052449" cy="6540101"/>
              </a:xfrm>
              <a:prstGeom prst="rect">
                <a:avLst/>
              </a:prstGeom>
              <a:noFill/>
              <a:ln>
                <a:noFill/>
              </a:ln>
            </p:spPr>
          </p:pic>
          <p:sp>
            <p:nvSpPr>
              <p:cNvPr id="330" name="Google Shape;330;p28"/>
              <p:cNvSpPr/>
              <p:nvPr/>
            </p:nvSpPr>
            <p:spPr>
              <a:xfrm>
                <a:off x="7422075" y="5358725"/>
                <a:ext cx="4052400" cy="400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31" name="Google Shape;331;p28"/>
            <p:cNvPicPr preferRelativeResize="0"/>
            <p:nvPr/>
          </p:nvPicPr>
          <p:blipFill rotWithShape="1">
            <a:blip r:embed="rId4">
              <a:alphaModFix/>
            </a:blip>
            <a:srcRect b="26362"/>
            <a:stretch/>
          </p:blipFill>
          <p:spPr>
            <a:xfrm>
              <a:off x="7422075" y="5408375"/>
              <a:ext cx="2059850" cy="2436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29"/>
          <p:cNvPicPr preferRelativeResize="0"/>
          <p:nvPr/>
        </p:nvPicPr>
        <p:blipFill>
          <a:blip r:embed="rId3">
            <a:alphaModFix/>
          </a:blip>
          <a:stretch>
            <a:fillRect/>
          </a:stretch>
        </p:blipFill>
        <p:spPr>
          <a:xfrm>
            <a:off x="5456700" y="1586350"/>
            <a:ext cx="6582902" cy="4781802"/>
          </a:xfrm>
          <a:prstGeom prst="rect">
            <a:avLst/>
          </a:prstGeom>
          <a:noFill/>
          <a:ln>
            <a:noFill/>
          </a:ln>
        </p:spPr>
      </p:pic>
      <p:sp>
        <p:nvSpPr>
          <p:cNvPr id="338" name="Google Shape;338;p29"/>
          <p:cNvSpPr txBox="1">
            <a:spLocks noGrp="1"/>
          </p:cNvSpPr>
          <p:nvPr>
            <p:ph type="body" idx="4294967295"/>
          </p:nvPr>
        </p:nvSpPr>
        <p:spPr>
          <a:xfrm>
            <a:off x="263200" y="138423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b="1">
              <a:solidFill>
                <a:srgbClr val="FFFFFF"/>
              </a:solidFill>
            </a:endParaRPr>
          </a:p>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2  Marginal Plot</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Almost Parallel  </a:t>
            </a:r>
            <a:endParaRPr sz="3600">
              <a:solidFill>
                <a:srgbClr val="FFFFFF"/>
              </a:solidFill>
            </a:endParaRPr>
          </a:p>
        </p:txBody>
      </p:sp>
      <p:sp>
        <p:nvSpPr>
          <p:cNvPr id="339" name="Google Shape;339;p29"/>
          <p:cNvSpPr txBox="1">
            <a:spLocks noGrp="1"/>
          </p:cNvSpPr>
          <p:nvPr>
            <p:ph type="title" idx="4294967295"/>
          </p:nvPr>
        </p:nvSpPr>
        <p:spPr>
          <a:xfrm>
            <a:off x="263200" y="4409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sales value </a:t>
            </a:r>
            <a:endParaRPr>
              <a:solidFill>
                <a:srgbClr val="FFFFFF"/>
              </a:solidFill>
            </a:endParaRPr>
          </a:p>
        </p:txBody>
      </p:sp>
      <p:sp>
        <p:nvSpPr>
          <p:cNvPr id="340" name="Google Shape;340;p29"/>
          <p:cNvSpPr/>
          <p:nvPr/>
        </p:nvSpPr>
        <p:spPr>
          <a:xfrm>
            <a:off x="525500" y="1703125"/>
            <a:ext cx="4824582" cy="489849"/>
          </a:xfrm>
          <a:prstGeom prst="rect">
            <a:avLst/>
          </a:prstGeom>
        </p:spPr>
        <p:txBody>
          <a:bodyPr>
            <a:prstTxWarp prst="textPlain">
              <a:avLst/>
            </a:prstTxWarp>
          </a:bodyPr>
          <a:lstStyle/>
          <a:p>
            <a:pPr lvl="0" algn="ctr"/>
            <a:r>
              <a:rPr b="1" i="0">
                <a:ln w="9525" cap="flat" cmpd="sng">
                  <a:solidFill>
                    <a:srgbClr val="29B9A6"/>
                  </a:solidFill>
                  <a:prstDash val="solid"/>
                  <a:round/>
                  <a:headEnd type="none" w="sm" len="sm"/>
                  <a:tailEnd type="none" w="sm" len="sm"/>
                </a:ln>
                <a:solidFill>
                  <a:srgbClr val="29B9A6"/>
                </a:solidFill>
                <a:latin typeface="Arial"/>
              </a:rPr>
              <a:t>Insignificant Impact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p:nvPr/>
        </p:nvSpPr>
        <p:spPr>
          <a:xfrm>
            <a:off x="3488375" y="3364725"/>
            <a:ext cx="4433100" cy="514200"/>
          </a:xfrm>
          <a:prstGeom prst="rect">
            <a:avLst/>
          </a:prstGeom>
          <a:noFill/>
          <a:ln w="38100" cap="flat" cmpd="sng">
            <a:solidFill>
              <a:srgbClr val="29B9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txBox="1">
            <a:spLocks noGrp="1"/>
          </p:cNvSpPr>
          <p:nvPr>
            <p:ph type="body" idx="4294967295"/>
          </p:nvPr>
        </p:nvSpPr>
        <p:spPr>
          <a:xfrm>
            <a:off x="415650" y="14456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4"/>
                </a:solidFill>
                <a:latin typeface="Arial"/>
                <a:ea typeface="Arial"/>
                <a:cs typeface="Arial"/>
                <a:sym typeface="Arial"/>
              </a:rPr>
              <a:t>     </a:t>
            </a:r>
            <a:r>
              <a:rPr lang="en" sz="3000" b="1">
                <a:solidFill>
                  <a:srgbClr val="29B9A6"/>
                </a:solidFill>
                <a:latin typeface="Arial"/>
                <a:ea typeface="Arial"/>
                <a:cs typeface="Arial"/>
                <a:sym typeface="Arial"/>
              </a:rPr>
              <a:t>For ONLINE Sales Quantity</a:t>
            </a:r>
            <a:endParaRPr sz="3000" b="1">
              <a:solidFill>
                <a:srgbClr val="29B9A6"/>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lt2"/>
              </a:solidFill>
              <a:latin typeface="Arial"/>
              <a:ea typeface="Arial"/>
              <a:cs typeface="Arial"/>
              <a:sym typeface="Arial"/>
            </a:endParaRPr>
          </a:p>
          <a:p>
            <a:pPr marL="457200" lvl="0" indent="0" algn="l" rtl="0">
              <a:lnSpc>
                <a:spcPct val="100000"/>
              </a:lnSpc>
              <a:spcBef>
                <a:spcPts val="1000"/>
              </a:spcBef>
              <a:spcAft>
                <a:spcPts val="0"/>
              </a:spcAft>
              <a:buNone/>
            </a:pPr>
            <a:r>
              <a:rPr lang="en" sz="3000" b="1">
                <a:solidFill>
                  <a:schemeClr val="lt2"/>
                </a:solidFill>
                <a:latin typeface="Arial"/>
                <a:ea typeface="Arial"/>
                <a:cs typeface="Arial"/>
                <a:sym typeface="Arial"/>
              </a:rPr>
              <a:t>Negative Binomial model</a:t>
            </a:r>
            <a:endParaRPr sz="3000" b="1">
              <a:solidFill>
                <a:schemeClr val="lt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         Salesquantity ~ </a:t>
            </a:r>
            <a:r>
              <a:rPr lang="en" b="1">
                <a:solidFill>
                  <a:schemeClr val="lt1"/>
                </a:solidFill>
              </a:rPr>
              <a:t>month_group*policy_change</a:t>
            </a:r>
            <a:r>
              <a:rPr lang="en">
                <a:solidFill>
                  <a:srgbClr val="FFFFFF"/>
                </a:solidFill>
              </a:rPr>
              <a:t> + avg_female + avg_age +    </a:t>
            </a:r>
            <a:endParaRPr>
              <a:solidFill>
                <a:srgbClr val="FFFFFF"/>
              </a:solidFill>
            </a:endParaRPr>
          </a:p>
          <a:p>
            <a:pPr marL="0" lvl="0" indent="0" algn="l" rtl="0">
              <a:lnSpc>
                <a:spcPct val="100000"/>
              </a:lnSpc>
              <a:spcBef>
                <a:spcPts val="2133"/>
              </a:spcBef>
              <a:spcAft>
                <a:spcPts val="0"/>
              </a:spcAft>
              <a:buClr>
                <a:schemeClr val="dk1"/>
              </a:buClr>
              <a:buSzPts val="1100"/>
              <a:buFont typeface="Arial"/>
              <a:buNone/>
            </a:pPr>
            <a:r>
              <a:rPr lang="en">
                <a:solidFill>
                  <a:srgbClr val="FFFFFF"/>
                </a:solidFill>
              </a:rPr>
              <a:t>         avg_income + avg_homeowner + avg_residency +avg_childowner</a:t>
            </a:r>
            <a:br>
              <a:rPr lang="en">
                <a:solidFill>
                  <a:srgbClr val="FFFFFF"/>
                </a:solidFill>
              </a:rPr>
            </a:br>
            <a:r>
              <a:rPr lang="en">
                <a:solidFill>
                  <a:srgbClr val="FFFFFF"/>
                </a:solidFill>
              </a:rPr>
              <a:t>    </a:t>
            </a:r>
            <a:endParaRPr sz="3000" b="1">
              <a:solidFill>
                <a:schemeClr val="lt2"/>
              </a:solidFill>
              <a:latin typeface="Arial"/>
              <a:ea typeface="Arial"/>
              <a:cs typeface="Arial"/>
              <a:sym typeface="Arial"/>
            </a:endParaRPr>
          </a:p>
          <a:p>
            <a:pPr marL="0" lvl="0" indent="0" algn="l" rtl="0">
              <a:lnSpc>
                <a:spcPct val="100000"/>
              </a:lnSpc>
              <a:spcBef>
                <a:spcPts val="2133"/>
              </a:spcBef>
              <a:spcAft>
                <a:spcPts val="2133"/>
              </a:spcAft>
              <a:buClr>
                <a:schemeClr val="dk1"/>
              </a:buClr>
              <a:buSzPts val="1100"/>
              <a:buFont typeface="Arial"/>
              <a:buNone/>
            </a:pPr>
            <a:endParaRPr>
              <a:solidFill>
                <a:srgbClr val="FFFFFF"/>
              </a:solidFill>
            </a:endParaRPr>
          </a:p>
        </p:txBody>
      </p:sp>
      <p:sp>
        <p:nvSpPr>
          <p:cNvPr id="348" name="Google Shape;348;p30"/>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349" name="Google Shape;349;p30"/>
          <p:cNvSpPr/>
          <p:nvPr/>
        </p:nvSpPr>
        <p:spPr>
          <a:xfrm rot="-6029205">
            <a:off x="614416" y="1697832"/>
            <a:ext cx="397235" cy="342335"/>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350" name="Google Shape;350;p30"/>
          <p:cNvSpPr/>
          <p:nvPr/>
        </p:nvSpPr>
        <p:spPr>
          <a:xfrm>
            <a:off x="6520550" y="222650"/>
            <a:ext cx="55812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351" name="Google Shape;351;p30"/>
          <p:cNvSpPr/>
          <p:nvPr/>
        </p:nvSpPr>
        <p:spPr>
          <a:xfrm>
            <a:off x="8073775" y="6695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89377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body" idx="4294967295"/>
          </p:nvPr>
        </p:nvSpPr>
        <p:spPr>
          <a:xfrm>
            <a:off x="415650" y="152178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endParaRPr>
              <a:solidFill>
                <a:srgbClr val="FFFFFF"/>
              </a:solidFill>
            </a:endParaRPr>
          </a:p>
          <a:p>
            <a:pPr marL="0" lvl="0" indent="0" algn="l" rtl="0">
              <a:lnSpc>
                <a:spcPct val="100000"/>
              </a:lnSpc>
              <a:spcBef>
                <a:spcPts val="0"/>
              </a:spcBef>
              <a:spcAft>
                <a:spcPts val="0"/>
              </a:spcAft>
              <a:buNone/>
            </a:pPr>
            <a:r>
              <a:rPr lang="en">
                <a:solidFill>
                  <a:srgbClr val="FFFFFF"/>
                </a:solidFill>
              </a:rPr>
              <a:t> </a:t>
            </a:r>
            <a:r>
              <a:rPr lang="en" sz="3600">
                <a:solidFill>
                  <a:srgbClr val="FFFFFF"/>
                </a:solidFill>
              </a:rPr>
              <a:t>   1  Coefficient of interaction term</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   is</a:t>
            </a:r>
            <a:r>
              <a:rPr lang="en" sz="3600" b="1">
                <a:solidFill>
                  <a:srgbClr val="FFFFFF"/>
                </a:solidFill>
              </a:rPr>
              <a:t> Insignificant</a:t>
            </a:r>
            <a:endParaRPr sz="3600" b="1">
              <a:solidFill>
                <a:srgbClr val="FFFFFF"/>
              </a:solidFill>
            </a:endParaRPr>
          </a:p>
          <a:p>
            <a:pPr marL="0" lvl="0" indent="0" algn="l" rtl="0">
              <a:lnSpc>
                <a:spcPct val="100000"/>
              </a:lnSpc>
              <a:spcBef>
                <a:spcPts val="0"/>
              </a:spcBef>
              <a:spcAft>
                <a:spcPts val="0"/>
              </a:spcAft>
              <a:buNone/>
            </a:pPr>
            <a:r>
              <a:rPr lang="en" sz="3600">
                <a:solidFill>
                  <a:srgbClr val="FFFFFF"/>
                </a:solidFill>
              </a:rPr>
              <a:t>               1.03</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(0.18)</a:t>
            </a:r>
            <a:endParaRPr sz="3600">
              <a:solidFill>
                <a:srgbClr val="FFFFFF"/>
              </a:solidFill>
            </a:endParaRPr>
          </a:p>
        </p:txBody>
      </p:sp>
      <p:sp>
        <p:nvSpPr>
          <p:cNvPr id="359" name="Google Shape;359;p31"/>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sales quantity </a:t>
            </a:r>
            <a:endParaRPr>
              <a:solidFill>
                <a:srgbClr val="FFFFFF"/>
              </a:solidFill>
            </a:endParaRPr>
          </a:p>
        </p:txBody>
      </p:sp>
      <p:sp>
        <p:nvSpPr>
          <p:cNvPr id="360" name="Google Shape;360;p31"/>
          <p:cNvSpPr/>
          <p:nvPr/>
        </p:nvSpPr>
        <p:spPr>
          <a:xfrm>
            <a:off x="7503675" y="5477500"/>
            <a:ext cx="3956100" cy="43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1" name="Google Shape;361;p31"/>
          <p:cNvGrpSpPr/>
          <p:nvPr/>
        </p:nvGrpSpPr>
        <p:grpSpPr>
          <a:xfrm>
            <a:off x="7503675" y="212688"/>
            <a:ext cx="3956150" cy="6432624"/>
            <a:chOff x="7503675" y="212688"/>
            <a:chExt cx="3956150" cy="6432624"/>
          </a:xfrm>
        </p:grpSpPr>
        <p:pic>
          <p:nvPicPr>
            <p:cNvPr id="362" name="Google Shape;362;p31"/>
            <p:cNvPicPr preferRelativeResize="0"/>
            <p:nvPr/>
          </p:nvPicPr>
          <p:blipFill rotWithShape="1">
            <a:blip r:embed="rId3">
              <a:alphaModFix/>
            </a:blip>
            <a:srcRect b="6200"/>
            <a:stretch/>
          </p:blipFill>
          <p:spPr>
            <a:xfrm>
              <a:off x="7503675" y="212688"/>
              <a:ext cx="3956150" cy="6432624"/>
            </a:xfrm>
            <a:prstGeom prst="rect">
              <a:avLst/>
            </a:prstGeom>
            <a:noFill/>
            <a:ln>
              <a:noFill/>
            </a:ln>
          </p:spPr>
        </p:pic>
        <p:pic>
          <p:nvPicPr>
            <p:cNvPr id="363" name="Google Shape;363;p31"/>
            <p:cNvPicPr preferRelativeResize="0"/>
            <p:nvPr/>
          </p:nvPicPr>
          <p:blipFill rotWithShape="1">
            <a:blip r:embed="rId4">
              <a:alphaModFix/>
            </a:blip>
            <a:srcRect l="1429" t="1136" b="16484"/>
            <a:stretch/>
          </p:blipFill>
          <p:spPr>
            <a:xfrm>
              <a:off x="7566725" y="5555925"/>
              <a:ext cx="2038575" cy="273650"/>
            </a:xfrm>
            <a:prstGeom prst="rect">
              <a:avLst/>
            </a:prstGeom>
            <a:noFill/>
            <a:ln>
              <a:noFill/>
            </a:ln>
          </p:spPr>
        </p:pic>
      </p:grpSp>
      <p:sp>
        <p:nvSpPr>
          <p:cNvPr id="364" name="Google Shape;364;p31"/>
          <p:cNvSpPr/>
          <p:nvPr/>
        </p:nvSpPr>
        <p:spPr>
          <a:xfrm>
            <a:off x="677900" y="1855525"/>
            <a:ext cx="5037385" cy="534374"/>
          </a:xfrm>
          <a:prstGeom prst="rect">
            <a:avLst/>
          </a:prstGeom>
        </p:spPr>
        <p:txBody>
          <a:bodyPr>
            <a:prstTxWarp prst="textPlain">
              <a:avLst/>
            </a:prstTxWarp>
          </a:bodyPr>
          <a:lstStyle/>
          <a:p>
            <a:pPr lvl="0" algn="ctr"/>
            <a:r>
              <a:rPr b="1" i="0">
                <a:ln w="9525" cap="flat" cmpd="sng">
                  <a:solidFill>
                    <a:srgbClr val="29B9A6"/>
                  </a:solidFill>
                  <a:prstDash val="solid"/>
                  <a:round/>
                  <a:headEnd type="none" w="sm" len="sm"/>
                  <a:tailEnd type="none" w="sm" len="sm"/>
                </a:ln>
                <a:solidFill>
                  <a:srgbClr val="29B9A6"/>
                </a:solidFill>
                <a:latin typeface="Arial"/>
              </a:rPr>
              <a:t>Insignificant Impact</a:t>
            </a:r>
          </a:p>
        </p:txBody>
      </p:sp>
      <p:sp>
        <p:nvSpPr>
          <p:cNvPr id="365" name="Google Shape;365;p31"/>
          <p:cNvSpPr/>
          <p:nvPr/>
        </p:nvSpPr>
        <p:spPr>
          <a:xfrm>
            <a:off x="7422075" y="5511125"/>
            <a:ext cx="4052400" cy="400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2"/>
          <p:cNvPicPr preferRelativeResize="0"/>
          <p:nvPr/>
        </p:nvPicPr>
        <p:blipFill>
          <a:blip r:embed="rId3">
            <a:alphaModFix/>
          </a:blip>
          <a:stretch>
            <a:fillRect/>
          </a:stretch>
        </p:blipFill>
        <p:spPr>
          <a:xfrm>
            <a:off x="5110425" y="1363675"/>
            <a:ext cx="7005376" cy="4998524"/>
          </a:xfrm>
          <a:prstGeom prst="rect">
            <a:avLst/>
          </a:prstGeom>
          <a:noFill/>
          <a:ln>
            <a:noFill/>
          </a:ln>
        </p:spPr>
      </p:pic>
      <p:sp>
        <p:nvSpPr>
          <p:cNvPr id="372" name="Google Shape;372;p32"/>
          <p:cNvSpPr txBox="1">
            <a:spLocks noGrp="1"/>
          </p:cNvSpPr>
          <p:nvPr>
            <p:ph type="body" idx="4294967295"/>
          </p:nvPr>
        </p:nvSpPr>
        <p:spPr>
          <a:xfrm>
            <a:off x="339400" y="130803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r>
              <a:rPr lang="en">
                <a:solidFill>
                  <a:srgbClr val="FFFFFF"/>
                </a:solidFill>
              </a:rPr>
              <a:t>    </a:t>
            </a:r>
            <a:r>
              <a:rPr lang="en" sz="3600">
                <a:solidFill>
                  <a:srgbClr val="FFFFFF"/>
                </a:solidFill>
              </a:rPr>
              <a:t>2  Marginal Plot</a:t>
            </a:r>
            <a:endParaRPr sz="3600">
              <a:solidFill>
                <a:srgbClr val="FFFFFF"/>
              </a:solidFill>
            </a:endParaRPr>
          </a:p>
          <a:p>
            <a:pPr marL="0" lvl="0" indent="0" algn="l" rtl="0">
              <a:spcBef>
                <a:spcPts val="1000"/>
              </a:spcBef>
              <a:spcAft>
                <a:spcPts val="0"/>
              </a:spcAft>
              <a:buNone/>
            </a:pPr>
            <a:r>
              <a:rPr lang="en" sz="3600">
                <a:solidFill>
                  <a:srgbClr val="FFFFFF"/>
                </a:solidFill>
              </a:rPr>
              <a:t>        Almost Parallel</a:t>
            </a:r>
            <a:r>
              <a:rPr lang="en">
                <a:solidFill>
                  <a:srgbClr val="FFFFFF"/>
                </a:solidFill>
              </a:rPr>
              <a:t>  </a:t>
            </a:r>
            <a:endParaRPr>
              <a:solidFill>
                <a:srgbClr val="FFFFFF"/>
              </a:solidFill>
            </a:endParaRPr>
          </a:p>
        </p:txBody>
      </p:sp>
      <p:sp>
        <p:nvSpPr>
          <p:cNvPr id="373" name="Google Shape;373;p32"/>
          <p:cNvSpPr txBox="1">
            <a:spLocks noGrp="1"/>
          </p:cNvSpPr>
          <p:nvPr>
            <p:ph type="title" idx="4294967295"/>
          </p:nvPr>
        </p:nvSpPr>
        <p:spPr>
          <a:xfrm>
            <a:off x="339400" y="3647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sales quantity </a:t>
            </a:r>
            <a:endParaRPr>
              <a:solidFill>
                <a:srgbClr val="FFFFFF"/>
              </a:solidFill>
            </a:endParaRPr>
          </a:p>
        </p:txBody>
      </p:sp>
      <p:sp>
        <p:nvSpPr>
          <p:cNvPr id="374" name="Google Shape;374;p32"/>
          <p:cNvSpPr/>
          <p:nvPr/>
        </p:nvSpPr>
        <p:spPr>
          <a:xfrm>
            <a:off x="499775" y="1656600"/>
            <a:ext cx="4487839" cy="489875"/>
          </a:xfrm>
          <a:prstGeom prst="rect">
            <a:avLst/>
          </a:prstGeom>
        </p:spPr>
        <p:txBody>
          <a:bodyPr>
            <a:prstTxWarp prst="textPlain">
              <a:avLst/>
            </a:prstTxWarp>
          </a:bodyPr>
          <a:lstStyle/>
          <a:p>
            <a:pPr lvl="0" algn="ctr"/>
            <a:r>
              <a:rPr b="1" i="0">
                <a:ln w="9525" cap="flat" cmpd="sng">
                  <a:solidFill>
                    <a:srgbClr val="29B9A6"/>
                  </a:solidFill>
                  <a:prstDash val="solid"/>
                  <a:round/>
                  <a:headEnd type="none" w="sm" len="sm"/>
                  <a:tailEnd type="none" w="sm" len="sm"/>
                </a:ln>
                <a:solidFill>
                  <a:srgbClr val="29B9A6"/>
                </a:solidFill>
                <a:latin typeface="Arial"/>
              </a:rPr>
              <a:t>Insignificant Impact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p:nvPr/>
        </p:nvSpPr>
        <p:spPr>
          <a:xfrm>
            <a:off x="4644488" y="508609"/>
            <a:ext cx="3103414" cy="677108"/>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4400"/>
              <a:buFont typeface="Arial"/>
              <a:buNone/>
            </a:pPr>
            <a:r>
              <a:rPr lang="en" sz="4400" b="1" i="0" u="none" strike="noStrike" cap="none">
                <a:solidFill>
                  <a:schemeClr val="lt1"/>
                </a:solidFill>
                <a:latin typeface="Arial"/>
                <a:ea typeface="Arial"/>
                <a:cs typeface="Arial"/>
                <a:sym typeface="Arial"/>
              </a:rPr>
              <a:t>CONTENTS</a:t>
            </a:r>
            <a:endParaRPr sz="4400" b="1" i="0" u="none" strike="noStrike" cap="none">
              <a:solidFill>
                <a:schemeClr val="lt1"/>
              </a:solidFill>
              <a:latin typeface="Arial"/>
              <a:ea typeface="Arial"/>
              <a:cs typeface="Arial"/>
              <a:sym typeface="Arial"/>
            </a:endParaRPr>
          </a:p>
        </p:txBody>
      </p:sp>
      <p:cxnSp>
        <p:nvCxnSpPr>
          <p:cNvPr id="132" name="Google Shape;132;p15"/>
          <p:cNvCxnSpPr/>
          <p:nvPr/>
        </p:nvCxnSpPr>
        <p:spPr>
          <a:xfrm>
            <a:off x="3669596" y="1185717"/>
            <a:ext cx="5053198" cy="0"/>
          </a:xfrm>
          <a:prstGeom prst="straightConnector1">
            <a:avLst/>
          </a:prstGeom>
          <a:noFill/>
          <a:ln w="9525" cap="flat" cmpd="sng">
            <a:solidFill>
              <a:schemeClr val="lt1"/>
            </a:solidFill>
            <a:prstDash val="solid"/>
            <a:miter lim="800000"/>
            <a:headEnd type="none" w="sm" len="sm"/>
            <a:tailEnd type="none" w="sm" len="sm"/>
          </a:ln>
        </p:spPr>
      </p:cxnSp>
      <p:grpSp>
        <p:nvGrpSpPr>
          <p:cNvPr id="133" name="Google Shape;133;p15"/>
          <p:cNvGrpSpPr/>
          <p:nvPr/>
        </p:nvGrpSpPr>
        <p:grpSpPr>
          <a:xfrm>
            <a:off x="1648199" y="1572808"/>
            <a:ext cx="2701201" cy="830997"/>
            <a:chOff x="2015383" y="1928500"/>
            <a:chExt cx="2701201" cy="830997"/>
          </a:xfrm>
        </p:grpSpPr>
        <p:sp>
          <p:nvSpPr>
            <p:cNvPr id="134" name="Google Shape;134;p15"/>
            <p:cNvSpPr txBox="1"/>
            <p:nvPr/>
          </p:nvSpPr>
          <p:spPr>
            <a:xfrm>
              <a:off x="2015383" y="1928500"/>
              <a:ext cx="769442" cy="83099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8D35E"/>
                </a:buClr>
                <a:buSzPts val="5400"/>
                <a:buFont typeface="Arial"/>
                <a:buNone/>
              </a:pPr>
              <a:r>
                <a:rPr lang="en" sz="5400" b="1" i="0" u="none" strike="noStrike" cap="none">
                  <a:solidFill>
                    <a:srgbClr val="F8D35E"/>
                  </a:solidFill>
                  <a:latin typeface="Arial"/>
                  <a:ea typeface="Arial"/>
                  <a:cs typeface="Arial"/>
                  <a:sym typeface="Arial"/>
                </a:rPr>
                <a:t>01</a:t>
              </a:r>
              <a:endParaRPr sz="5400" b="1" i="0" u="none" strike="noStrike" cap="none">
                <a:solidFill>
                  <a:srgbClr val="F8D35E"/>
                </a:solidFill>
                <a:latin typeface="Arial"/>
                <a:ea typeface="Arial"/>
                <a:cs typeface="Arial"/>
                <a:sym typeface="Arial"/>
              </a:endParaRPr>
            </a:p>
          </p:txBody>
        </p:sp>
        <p:grpSp>
          <p:nvGrpSpPr>
            <p:cNvPr id="135" name="Google Shape;135;p15"/>
            <p:cNvGrpSpPr/>
            <p:nvPr/>
          </p:nvGrpSpPr>
          <p:grpSpPr>
            <a:xfrm>
              <a:off x="2719784" y="1947922"/>
              <a:ext cx="1996800" cy="754095"/>
              <a:chOff x="2948384" y="1921931"/>
              <a:chExt cx="1996800" cy="754095"/>
            </a:xfrm>
          </p:grpSpPr>
          <p:sp>
            <p:nvSpPr>
              <p:cNvPr id="136" name="Google Shape;136;p15"/>
              <p:cNvSpPr txBox="1"/>
              <p:nvPr/>
            </p:nvSpPr>
            <p:spPr>
              <a:xfrm>
                <a:off x="2948384" y="2214326"/>
                <a:ext cx="19968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chemeClr val="lt1"/>
                    </a:solidFill>
                  </a:rPr>
                  <a:t>Background</a:t>
                </a:r>
                <a:endParaRPr/>
              </a:p>
            </p:txBody>
          </p:sp>
          <p:sp>
            <p:nvSpPr>
              <p:cNvPr id="137" name="Google Shape;137;p15"/>
              <p:cNvSpPr txBox="1"/>
              <p:nvPr/>
            </p:nvSpPr>
            <p:spPr>
              <a:xfrm>
                <a:off x="2989396" y="1921931"/>
                <a:ext cx="137873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i="1" u="none" strike="noStrike" cap="none">
                    <a:solidFill>
                      <a:schemeClr val="lt1"/>
                    </a:solidFill>
                    <a:latin typeface="Arial"/>
                    <a:ea typeface="Arial"/>
                    <a:cs typeface="Arial"/>
                    <a:sym typeface="Arial"/>
                  </a:rPr>
                  <a:t>Part One</a:t>
                </a:r>
                <a:endParaRPr sz="2000" b="1" i="1" u="none" strike="noStrike" cap="none">
                  <a:solidFill>
                    <a:schemeClr val="lt1"/>
                  </a:solidFill>
                  <a:latin typeface="Arial"/>
                  <a:ea typeface="Arial"/>
                  <a:cs typeface="Arial"/>
                  <a:sym typeface="Arial"/>
                </a:endParaRPr>
              </a:p>
            </p:txBody>
          </p:sp>
        </p:grpSp>
      </p:grpSp>
      <p:grpSp>
        <p:nvGrpSpPr>
          <p:cNvPr id="138" name="Google Shape;138;p15"/>
          <p:cNvGrpSpPr/>
          <p:nvPr/>
        </p:nvGrpSpPr>
        <p:grpSpPr>
          <a:xfrm>
            <a:off x="3121080" y="2417687"/>
            <a:ext cx="3075246" cy="830997"/>
            <a:chOff x="3609974" y="2795249"/>
            <a:chExt cx="3075246" cy="830997"/>
          </a:xfrm>
        </p:grpSpPr>
        <p:sp>
          <p:nvSpPr>
            <p:cNvPr id="139" name="Google Shape;139;p15"/>
            <p:cNvSpPr txBox="1"/>
            <p:nvPr/>
          </p:nvSpPr>
          <p:spPr>
            <a:xfrm>
              <a:off x="3609974" y="2795249"/>
              <a:ext cx="769442" cy="83099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47264"/>
                </a:buClr>
                <a:buSzPts val="5400"/>
                <a:buFont typeface="Arial"/>
                <a:buNone/>
              </a:pPr>
              <a:r>
                <a:rPr lang="en" sz="5400" b="1" i="0" u="none" strike="noStrike" cap="none">
                  <a:solidFill>
                    <a:srgbClr val="F47264"/>
                  </a:solidFill>
                  <a:latin typeface="Arial"/>
                  <a:ea typeface="Arial"/>
                  <a:cs typeface="Arial"/>
                  <a:sym typeface="Arial"/>
                </a:rPr>
                <a:t>02</a:t>
              </a:r>
              <a:endParaRPr/>
            </a:p>
          </p:txBody>
        </p:sp>
        <p:grpSp>
          <p:nvGrpSpPr>
            <p:cNvPr id="140" name="Google Shape;140;p15"/>
            <p:cNvGrpSpPr/>
            <p:nvPr/>
          </p:nvGrpSpPr>
          <p:grpSpPr>
            <a:xfrm>
              <a:off x="4379420" y="2814671"/>
              <a:ext cx="2305800" cy="754091"/>
              <a:chOff x="2948389" y="1921931"/>
              <a:chExt cx="2305800" cy="754091"/>
            </a:xfrm>
          </p:grpSpPr>
          <p:sp>
            <p:nvSpPr>
              <p:cNvPr id="141" name="Google Shape;141;p15"/>
              <p:cNvSpPr txBox="1"/>
              <p:nvPr/>
            </p:nvSpPr>
            <p:spPr>
              <a:xfrm>
                <a:off x="2948389" y="2214322"/>
                <a:ext cx="23058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chemeClr val="lt1"/>
                    </a:solidFill>
                  </a:rPr>
                  <a:t>Problem Solve</a:t>
                </a:r>
                <a:endParaRPr sz="2400"/>
              </a:p>
            </p:txBody>
          </p:sp>
          <p:sp>
            <p:nvSpPr>
              <p:cNvPr id="142" name="Google Shape;142;p15"/>
              <p:cNvSpPr txBox="1"/>
              <p:nvPr/>
            </p:nvSpPr>
            <p:spPr>
              <a:xfrm>
                <a:off x="2989396" y="1921931"/>
                <a:ext cx="153719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i="1" u="none" strike="noStrike" cap="none">
                    <a:solidFill>
                      <a:schemeClr val="lt1"/>
                    </a:solidFill>
                    <a:latin typeface="Arial"/>
                    <a:ea typeface="Arial"/>
                    <a:cs typeface="Arial"/>
                    <a:sym typeface="Arial"/>
                  </a:rPr>
                  <a:t>Part Two</a:t>
                </a:r>
                <a:endParaRPr sz="2000" b="1" i="1" u="none" strike="noStrike" cap="none">
                  <a:solidFill>
                    <a:schemeClr val="lt1"/>
                  </a:solidFill>
                  <a:latin typeface="Arial"/>
                  <a:ea typeface="Arial"/>
                  <a:cs typeface="Arial"/>
                  <a:sym typeface="Arial"/>
                </a:endParaRPr>
              </a:p>
            </p:txBody>
          </p:sp>
        </p:grpSp>
      </p:grpSp>
      <p:grpSp>
        <p:nvGrpSpPr>
          <p:cNvPr id="143" name="Google Shape;143;p15"/>
          <p:cNvGrpSpPr/>
          <p:nvPr/>
        </p:nvGrpSpPr>
        <p:grpSpPr>
          <a:xfrm>
            <a:off x="4658275" y="3262566"/>
            <a:ext cx="2549821" cy="830997"/>
            <a:chOff x="5197219" y="3606824"/>
            <a:chExt cx="2549821" cy="830997"/>
          </a:xfrm>
        </p:grpSpPr>
        <p:sp>
          <p:nvSpPr>
            <p:cNvPr id="144" name="Google Shape;144;p15"/>
            <p:cNvSpPr txBox="1"/>
            <p:nvPr/>
          </p:nvSpPr>
          <p:spPr>
            <a:xfrm>
              <a:off x="5197219" y="3606824"/>
              <a:ext cx="769442" cy="83099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29B9A6"/>
                </a:buClr>
                <a:buSzPts val="5400"/>
                <a:buFont typeface="Arial"/>
                <a:buNone/>
              </a:pPr>
              <a:r>
                <a:rPr lang="en" sz="5400" b="1" i="0" u="none" strike="noStrike" cap="none">
                  <a:solidFill>
                    <a:srgbClr val="29B9A6"/>
                  </a:solidFill>
                  <a:latin typeface="Arial"/>
                  <a:ea typeface="Arial"/>
                  <a:cs typeface="Arial"/>
                  <a:sym typeface="Arial"/>
                </a:rPr>
                <a:t>03</a:t>
              </a:r>
              <a:endParaRPr/>
            </a:p>
          </p:txBody>
        </p:sp>
        <p:grpSp>
          <p:nvGrpSpPr>
            <p:cNvPr id="145" name="Google Shape;145;p15"/>
            <p:cNvGrpSpPr/>
            <p:nvPr/>
          </p:nvGrpSpPr>
          <p:grpSpPr>
            <a:xfrm>
              <a:off x="5966661" y="3626246"/>
              <a:ext cx="1780379" cy="754053"/>
              <a:chOff x="2948385" y="1921931"/>
              <a:chExt cx="1780379" cy="754053"/>
            </a:xfrm>
          </p:grpSpPr>
          <p:sp>
            <p:nvSpPr>
              <p:cNvPr id="146" name="Google Shape;146;p15"/>
              <p:cNvSpPr txBox="1"/>
              <p:nvPr/>
            </p:nvSpPr>
            <p:spPr>
              <a:xfrm>
                <a:off x="2948385" y="2214319"/>
                <a:ext cx="1780379"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chemeClr val="lt1"/>
                    </a:solidFill>
                  </a:rPr>
                  <a:t>Limitation</a:t>
                </a:r>
                <a:endParaRPr/>
              </a:p>
            </p:txBody>
          </p:sp>
          <p:sp>
            <p:nvSpPr>
              <p:cNvPr id="147" name="Google Shape;147;p15"/>
              <p:cNvSpPr txBox="1"/>
              <p:nvPr/>
            </p:nvSpPr>
            <p:spPr>
              <a:xfrm>
                <a:off x="2989396" y="1921931"/>
                <a:ext cx="1739368"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i="1" u="none" strike="noStrike" cap="none">
                    <a:solidFill>
                      <a:schemeClr val="lt1"/>
                    </a:solidFill>
                    <a:latin typeface="Arial"/>
                    <a:ea typeface="Arial"/>
                    <a:cs typeface="Arial"/>
                    <a:sym typeface="Arial"/>
                  </a:rPr>
                  <a:t>Part Three</a:t>
                </a:r>
                <a:endParaRPr sz="2000" b="1" i="1" u="none" strike="noStrike" cap="none">
                  <a:solidFill>
                    <a:schemeClr val="lt1"/>
                  </a:solidFill>
                  <a:latin typeface="Arial"/>
                  <a:ea typeface="Arial"/>
                  <a:cs typeface="Arial"/>
                  <a:sym typeface="Arial"/>
                </a:endParaRPr>
              </a:p>
            </p:txBody>
          </p:sp>
        </p:grpSp>
      </p:grpSp>
      <p:grpSp>
        <p:nvGrpSpPr>
          <p:cNvPr id="148" name="Google Shape;148;p15"/>
          <p:cNvGrpSpPr/>
          <p:nvPr/>
        </p:nvGrpSpPr>
        <p:grpSpPr>
          <a:xfrm>
            <a:off x="6196196" y="4107445"/>
            <a:ext cx="2549821" cy="830997"/>
            <a:chOff x="6781706" y="4603606"/>
            <a:chExt cx="2549821" cy="830997"/>
          </a:xfrm>
        </p:grpSpPr>
        <p:sp>
          <p:nvSpPr>
            <p:cNvPr id="149" name="Google Shape;149;p15"/>
            <p:cNvSpPr txBox="1"/>
            <p:nvPr/>
          </p:nvSpPr>
          <p:spPr>
            <a:xfrm>
              <a:off x="6781706" y="4603606"/>
              <a:ext cx="769442" cy="83099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4CBC5"/>
                </a:buClr>
                <a:buSzPts val="5400"/>
                <a:buFont typeface="Arial"/>
                <a:buNone/>
              </a:pPr>
              <a:r>
                <a:rPr lang="en" sz="5400" b="1" i="0" u="none" strike="noStrike" cap="none">
                  <a:solidFill>
                    <a:srgbClr val="84CBC5"/>
                  </a:solidFill>
                  <a:latin typeface="Arial"/>
                  <a:ea typeface="Arial"/>
                  <a:cs typeface="Arial"/>
                  <a:sym typeface="Arial"/>
                </a:rPr>
                <a:t>04</a:t>
              </a:r>
              <a:endParaRPr sz="5400" b="1" i="0" u="none" strike="noStrike" cap="none">
                <a:solidFill>
                  <a:srgbClr val="84CBC5"/>
                </a:solidFill>
                <a:latin typeface="Arial"/>
                <a:ea typeface="Arial"/>
                <a:cs typeface="Arial"/>
                <a:sym typeface="Arial"/>
              </a:endParaRPr>
            </a:p>
          </p:txBody>
        </p:sp>
        <p:grpSp>
          <p:nvGrpSpPr>
            <p:cNvPr id="150" name="Google Shape;150;p15"/>
            <p:cNvGrpSpPr/>
            <p:nvPr/>
          </p:nvGrpSpPr>
          <p:grpSpPr>
            <a:xfrm>
              <a:off x="7551148" y="4623028"/>
              <a:ext cx="1780379" cy="754053"/>
              <a:chOff x="2948385" y="1921931"/>
              <a:chExt cx="1780379" cy="754053"/>
            </a:xfrm>
          </p:grpSpPr>
          <p:sp>
            <p:nvSpPr>
              <p:cNvPr id="151" name="Google Shape;151;p15"/>
              <p:cNvSpPr txBox="1"/>
              <p:nvPr/>
            </p:nvSpPr>
            <p:spPr>
              <a:xfrm>
                <a:off x="2948385" y="2214319"/>
                <a:ext cx="1780379"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chemeClr val="lt1"/>
                    </a:solidFill>
                  </a:rPr>
                  <a:t>Appendix</a:t>
                </a:r>
                <a:endParaRPr/>
              </a:p>
            </p:txBody>
          </p:sp>
          <p:sp>
            <p:nvSpPr>
              <p:cNvPr id="152" name="Google Shape;152;p15"/>
              <p:cNvSpPr txBox="1"/>
              <p:nvPr/>
            </p:nvSpPr>
            <p:spPr>
              <a:xfrm>
                <a:off x="2989396" y="1921931"/>
                <a:ext cx="155632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i="1" u="none" strike="noStrike" cap="none">
                    <a:solidFill>
                      <a:schemeClr val="lt1"/>
                    </a:solidFill>
                    <a:latin typeface="Arial"/>
                    <a:ea typeface="Arial"/>
                    <a:cs typeface="Arial"/>
                    <a:sym typeface="Arial"/>
                  </a:rPr>
                  <a:t>Part Four</a:t>
                </a:r>
                <a:endParaRPr sz="2000" b="1" i="1" u="none" strike="noStrike" cap="none">
                  <a:solidFill>
                    <a:schemeClr val="lt1"/>
                  </a:solidFill>
                  <a:latin typeface="Arial"/>
                  <a:ea typeface="Arial"/>
                  <a:cs typeface="Arial"/>
                  <a:sym typeface="Arial"/>
                </a:endParaRPr>
              </a:p>
            </p:txBody>
          </p:sp>
        </p:grpSp>
      </p:grpSp>
      <p:cxnSp>
        <p:nvCxnSpPr>
          <p:cNvPr id="153" name="Google Shape;153;p15"/>
          <p:cNvCxnSpPr/>
          <p:nvPr/>
        </p:nvCxnSpPr>
        <p:spPr>
          <a:xfrm>
            <a:off x="2032920" y="2463259"/>
            <a:ext cx="0" cy="4394743"/>
          </a:xfrm>
          <a:prstGeom prst="straightConnector1">
            <a:avLst/>
          </a:prstGeom>
          <a:noFill/>
          <a:ln w="19050" cap="sq" cmpd="sng">
            <a:solidFill>
              <a:srgbClr val="F8D35E"/>
            </a:solidFill>
            <a:prstDash val="solid"/>
            <a:miter lim="800000"/>
            <a:headEnd type="oval" w="med" len="med"/>
            <a:tailEnd type="none" w="sm" len="sm"/>
          </a:ln>
        </p:spPr>
      </p:cxnSp>
      <p:cxnSp>
        <p:nvCxnSpPr>
          <p:cNvPr id="154" name="Google Shape;154;p15"/>
          <p:cNvCxnSpPr/>
          <p:nvPr/>
        </p:nvCxnSpPr>
        <p:spPr>
          <a:xfrm>
            <a:off x="3505801" y="3345488"/>
            <a:ext cx="0" cy="3512514"/>
          </a:xfrm>
          <a:prstGeom prst="straightConnector1">
            <a:avLst/>
          </a:prstGeom>
          <a:noFill/>
          <a:ln w="19050" cap="sq" cmpd="sng">
            <a:solidFill>
              <a:srgbClr val="F47264"/>
            </a:solidFill>
            <a:prstDash val="solid"/>
            <a:miter lim="800000"/>
            <a:headEnd type="oval" w="med" len="med"/>
            <a:tailEnd type="none" w="sm" len="sm"/>
          </a:ln>
        </p:spPr>
      </p:cxnSp>
      <p:cxnSp>
        <p:nvCxnSpPr>
          <p:cNvPr id="155" name="Google Shape;155;p15"/>
          <p:cNvCxnSpPr/>
          <p:nvPr/>
        </p:nvCxnSpPr>
        <p:spPr>
          <a:xfrm>
            <a:off x="5056297" y="4099541"/>
            <a:ext cx="0" cy="2783859"/>
          </a:xfrm>
          <a:prstGeom prst="straightConnector1">
            <a:avLst/>
          </a:prstGeom>
          <a:noFill/>
          <a:ln w="19050" cap="sq" cmpd="sng">
            <a:solidFill>
              <a:srgbClr val="29B9A6"/>
            </a:solidFill>
            <a:prstDash val="solid"/>
            <a:miter lim="800000"/>
            <a:headEnd type="oval" w="med" len="med"/>
            <a:tailEnd type="none" w="sm" len="sm"/>
          </a:ln>
        </p:spPr>
      </p:cxnSp>
      <p:cxnSp>
        <p:nvCxnSpPr>
          <p:cNvPr id="156" name="Google Shape;156;p15"/>
          <p:cNvCxnSpPr/>
          <p:nvPr/>
        </p:nvCxnSpPr>
        <p:spPr>
          <a:xfrm>
            <a:off x="6580917" y="4919020"/>
            <a:ext cx="0" cy="1964380"/>
          </a:xfrm>
          <a:prstGeom prst="straightConnector1">
            <a:avLst/>
          </a:prstGeom>
          <a:noFill/>
          <a:ln w="19050" cap="sq" cmpd="sng">
            <a:solidFill>
              <a:srgbClr val="84CBC5"/>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p:tgtEl>
                                          <p:spTgt spid="1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250"/>
                                  </p:stCondLst>
                                  <p:childTnLst>
                                    <p:set>
                                      <p:cBhvr>
                                        <p:cTn id="9" dur="1" fill="hold">
                                          <p:stCondLst>
                                            <p:cond delay="0"/>
                                          </p:stCondLst>
                                        </p:cTn>
                                        <p:tgtEl>
                                          <p:spTgt spid="133"/>
                                        </p:tgtEl>
                                        <p:attrNameLst>
                                          <p:attrName>style.visibility</p:attrName>
                                        </p:attrNameLst>
                                      </p:cBhvr>
                                      <p:to>
                                        <p:strVal val="visible"/>
                                      </p:to>
                                    </p:set>
                                    <p:anim calcmode="lin" valueType="num">
                                      <p:cBhvr additive="base">
                                        <p:cTn id="10" dur="500"/>
                                        <p:tgtEl>
                                          <p:spTgt spid="13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500"/>
                                  </p:stCondLst>
                                  <p:childTnLst>
                                    <p:set>
                                      <p:cBhvr>
                                        <p:cTn id="12" dur="1" fill="hold">
                                          <p:stCondLst>
                                            <p:cond delay="0"/>
                                          </p:stCondLst>
                                        </p:cTn>
                                        <p:tgtEl>
                                          <p:spTgt spid="154"/>
                                        </p:tgtEl>
                                        <p:attrNameLst>
                                          <p:attrName>style.visibility</p:attrName>
                                        </p:attrNameLst>
                                      </p:cBhvr>
                                      <p:to>
                                        <p:strVal val="visible"/>
                                      </p:to>
                                    </p:set>
                                    <p:anim calcmode="lin" valueType="num">
                                      <p:cBhvr additive="base">
                                        <p:cTn id="13" dur="500"/>
                                        <p:tgtEl>
                                          <p:spTgt spid="15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750"/>
                                  </p:stCondLst>
                                  <p:childTnLst>
                                    <p:set>
                                      <p:cBhvr>
                                        <p:cTn id="15" dur="1" fill="hold">
                                          <p:stCondLst>
                                            <p:cond delay="0"/>
                                          </p:stCondLst>
                                        </p:cTn>
                                        <p:tgtEl>
                                          <p:spTgt spid="138"/>
                                        </p:tgtEl>
                                        <p:attrNameLst>
                                          <p:attrName>style.visibility</p:attrName>
                                        </p:attrNameLst>
                                      </p:cBhvr>
                                      <p:to>
                                        <p:strVal val="visible"/>
                                      </p:to>
                                    </p:set>
                                    <p:anim calcmode="lin" valueType="num">
                                      <p:cBhvr additive="base">
                                        <p:cTn id="16" dur="500"/>
                                        <p:tgtEl>
                                          <p:spTgt spid="138"/>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155"/>
                                        </p:tgtEl>
                                        <p:attrNameLst>
                                          <p:attrName>style.visibility</p:attrName>
                                        </p:attrNameLst>
                                      </p:cBhvr>
                                      <p:to>
                                        <p:strVal val="visible"/>
                                      </p:to>
                                    </p:set>
                                    <p:anim calcmode="lin" valueType="num">
                                      <p:cBhvr additive="base">
                                        <p:cTn id="19" dur="500"/>
                                        <p:tgtEl>
                                          <p:spTgt spid="155"/>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1250"/>
                                  </p:stCondLst>
                                  <p:childTnLst>
                                    <p:set>
                                      <p:cBhvr>
                                        <p:cTn id="21" dur="1" fill="hold">
                                          <p:stCondLst>
                                            <p:cond delay="0"/>
                                          </p:stCondLst>
                                        </p:cTn>
                                        <p:tgtEl>
                                          <p:spTgt spid="143"/>
                                        </p:tgtEl>
                                        <p:attrNameLst>
                                          <p:attrName>style.visibility</p:attrName>
                                        </p:attrNameLst>
                                      </p:cBhvr>
                                      <p:to>
                                        <p:strVal val="visible"/>
                                      </p:to>
                                    </p:set>
                                    <p:anim calcmode="lin" valueType="num">
                                      <p:cBhvr additive="base">
                                        <p:cTn id="22" dur="500"/>
                                        <p:tgtEl>
                                          <p:spTgt spid="143"/>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1500"/>
                                  </p:stCondLst>
                                  <p:childTnLst>
                                    <p:set>
                                      <p:cBhvr>
                                        <p:cTn id="24" dur="1" fill="hold">
                                          <p:stCondLst>
                                            <p:cond delay="0"/>
                                          </p:stCondLst>
                                        </p:cTn>
                                        <p:tgtEl>
                                          <p:spTgt spid="156"/>
                                        </p:tgtEl>
                                        <p:attrNameLst>
                                          <p:attrName>style.visibility</p:attrName>
                                        </p:attrNameLst>
                                      </p:cBhvr>
                                      <p:to>
                                        <p:strVal val="visible"/>
                                      </p:to>
                                    </p:set>
                                    <p:anim calcmode="lin" valueType="num">
                                      <p:cBhvr additive="base">
                                        <p:cTn id="25" dur="500"/>
                                        <p:tgtEl>
                                          <p:spTgt spid="156"/>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1750"/>
                                  </p:stCondLst>
                                  <p:childTnLst>
                                    <p:set>
                                      <p:cBhvr>
                                        <p:cTn id="27" dur="1" fill="hold">
                                          <p:stCondLst>
                                            <p:cond delay="0"/>
                                          </p:stCondLst>
                                        </p:cTn>
                                        <p:tgtEl>
                                          <p:spTgt spid="148"/>
                                        </p:tgtEl>
                                        <p:attrNameLst>
                                          <p:attrName>style.visibility</p:attrName>
                                        </p:attrNameLst>
                                      </p:cBhvr>
                                      <p:to>
                                        <p:strVal val="visible"/>
                                      </p:to>
                                    </p:set>
                                    <p:anim calcmode="lin" valueType="num">
                                      <p:cBhvr additive="base">
                                        <p:cTn id="28" dur="500"/>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Online Sales</a:t>
            </a:r>
            <a:endParaRPr>
              <a:solidFill>
                <a:schemeClr val="lt1"/>
              </a:solidFill>
            </a:endParaRPr>
          </a:p>
        </p:txBody>
      </p:sp>
      <p:sp>
        <p:nvSpPr>
          <p:cNvPr id="381" name="Google Shape;381;p33"/>
          <p:cNvSpPr txBox="1">
            <a:spLocks noGrp="1"/>
          </p:cNvSpPr>
          <p:nvPr>
            <p:ph type="body" idx="4294967295"/>
          </p:nvPr>
        </p:nvSpPr>
        <p:spPr>
          <a:xfrm>
            <a:off x="702500" y="1933500"/>
            <a:ext cx="11073900" cy="3989400"/>
          </a:xfrm>
          <a:prstGeom prst="rect">
            <a:avLst/>
          </a:prstGeom>
          <a:noFill/>
          <a:ln w="76200" cap="flat" cmpd="sng">
            <a:solidFill>
              <a:srgbClr val="29B9A6"/>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quantity.</a:t>
            </a: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pic>
        <p:nvPicPr>
          <p:cNvPr id="382" name="Google Shape;382;p33"/>
          <p:cNvPicPr preferRelativeResize="0"/>
          <p:nvPr/>
        </p:nvPicPr>
        <p:blipFill>
          <a:blip r:embed="rId3">
            <a:alphaModFix/>
          </a:blip>
          <a:stretch>
            <a:fillRect/>
          </a:stretch>
        </p:blipFill>
        <p:spPr>
          <a:xfrm>
            <a:off x="10721425" y="1083825"/>
            <a:ext cx="1202175" cy="1202175"/>
          </a:xfrm>
          <a:prstGeom prst="rect">
            <a:avLst/>
          </a:prstGeom>
          <a:noFill/>
          <a:ln>
            <a:noFill/>
          </a:ln>
        </p:spPr>
      </p:pic>
      <p:sp>
        <p:nvSpPr>
          <p:cNvPr id="383" name="Google Shape;383;p33"/>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Research Question </a:t>
            </a:r>
            <a:r>
              <a:rPr lang="en" b="1">
                <a:solidFill>
                  <a:schemeClr val="lt1"/>
                </a:solidFill>
              </a:rPr>
              <a:t>2</a:t>
            </a:r>
            <a:endParaRPr b="1">
              <a:solidFill>
                <a:schemeClr val="lt1"/>
              </a:solidFill>
            </a:endParaRPr>
          </a:p>
        </p:txBody>
      </p:sp>
      <p:sp>
        <p:nvSpPr>
          <p:cNvPr id="390" name="Google Shape;390;p34"/>
          <p:cNvSpPr txBox="1">
            <a:spLocks noGrp="1"/>
          </p:cNvSpPr>
          <p:nvPr>
            <p:ph type="body" idx="4294967295"/>
          </p:nvPr>
        </p:nvSpPr>
        <p:spPr>
          <a:xfrm>
            <a:off x="415600" y="2122726"/>
            <a:ext cx="11360700" cy="1959300"/>
          </a:xfrm>
          <a:prstGeom prst="rect">
            <a:avLst/>
          </a:prstGeom>
          <a:solidFill>
            <a:schemeClr val="accent2"/>
          </a:solid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1800"/>
              <a:buNone/>
            </a:pPr>
            <a:r>
              <a:rPr lang="en" sz="4400">
                <a:solidFill>
                  <a:schemeClr val="lt1"/>
                </a:solidFill>
              </a:rPr>
              <a:t>    What is the impact of the policy change on</a:t>
            </a:r>
            <a:r>
              <a:rPr lang="en" sz="4400" b="1" u="sng">
                <a:solidFill>
                  <a:schemeClr val="lt1"/>
                </a:solidFill>
              </a:rPr>
              <a:t> </a:t>
            </a:r>
            <a:r>
              <a:rPr lang="en" sz="4400" b="1">
                <a:solidFill>
                  <a:schemeClr val="lt1"/>
                </a:solidFill>
              </a:rPr>
              <a:t>    </a:t>
            </a:r>
            <a:endParaRPr sz="4400" b="1">
              <a:solidFill>
                <a:schemeClr val="lt1"/>
              </a:solidFill>
            </a:endParaRPr>
          </a:p>
          <a:p>
            <a:pPr marL="0" lvl="0" indent="0" algn="l" rtl="0">
              <a:lnSpc>
                <a:spcPct val="90000"/>
              </a:lnSpc>
              <a:spcBef>
                <a:spcPts val="0"/>
              </a:spcBef>
              <a:spcAft>
                <a:spcPts val="0"/>
              </a:spcAft>
              <a:buClr>
                <a:schemeClr val="lt1"/>
              </a:buClr>
              <a:buSzPts val="1800"/>
              <a:buNone/>
            </a:pPr>
            <a:r>
              <a:rPr lang="en" sz="4400" b="1">
                <a:solidFill>
                  <a:schemeClr val="lt1"/>
                </a:solidFill>
              </a:rPr>
              <a:t>    </a:t>
            </a:r>
            <a:r>
              <a:rPr lang="en" sz="4400" b="1" u="sng">
                <a:solidFill>
                  <a:schemeClr val="lt1"/>
                </a:solidFill>
              </a:rPr>
              <a:t>physical store</a:t>
            </a:r>
            <a:r>
              <a:rPr lang="en" sz="4400">
                <a:solidFill>
                  <a:schemeClr val="lt1"/>
                </a:solidFill>
              </a:rPr>
              <a:t> sales?</a:t>
            </a:r>
            <a:endParaRPr sz="4400">
              <a:solidFill>
                <a:schemeClr val="lt1"/>
              </a:solidFill>
            </a:endParaRPr>
          </a:p>
          <a:p>
            <a:pPr marL="0" lvl="0" indent="0" algn="l" rtl="0">
              <a:lnSpc>
                <a:spcPct val="90000"/>
              </a:lnSpc>
              <a:spcBef>
                <a:spcPts val="2133"/>
              </a:spcBef>
              <a:spcAft>
                <a:spcPts val="2133"/>
              </a:spcAft>
              <a:buClr>
                <a:schemeClr val="dk1"/>
              </a:buClr>
              <a:buSzPts val="1800"/>
              <a:buNone/>
            </a:pPr>
            <a:endParaRPr sz="4400">
              <a:solidFill>
                <a:schemeClr val="lt1"/>
              </a:solidFill>
            </a:endParaRPr>
          </a:p>
        </p:txBody>
      </p:sp>
      <p:sp>
        <p:nvSpPr>
          <p:cNvPr id="391" name="Google Shape;391;p34"/>
          <p:cNvSpPr/>
          <p:nvPr/>
        </p:nvSpPr>
        <p:spPr>
          <a:xfrm>
            <a:off x="0" y="815718"/>
            <a:ext cx="393600" cy="520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Sample Summary - Store Sales</a:t>
            </a:r>
            <a:endParaRPr>
              <a:solidFill>
                <a:schemeClr val="lt1"/>
              </a:solidFill>
            </a:endParaRPr>
          </a:p>
        </p:txBody>
      </p:sp>
      <p:sp>
        <p:nvSpPr>
          <p:cNvPr id="398" name="Google Shape;398;p35"/>
          <p:cNvSpPr txBox="1">
            <a:spLocks noGrp="1"/>
          </p:cNvSpPr>
          <p:nvPr>
            <p:ph type="body" idx="4294967295"/>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800"/>
              <a:buNone/>
            </a:pPr>
            <a:endParaRPr sz="1067">
              <a:solidFill>
                <a:schemeClr val="dk1"/>
              </a:solidFill>
              <a:latin typeface="Arial"/>
              <a:ea typeface="Arial"/>
              <a:cs typeface="Arial"/>
              <a:sym typeface="Arial"/>
            </a:endParaRPr>
          </a:p>
          <a:p>
            <a:pPr marL="0" lvl="0" indent="0" algn="l" rtl="0">
              <a:lnSpc>
                <a:spcPct val="90000"/>
              </a:lnSpc>
              <a:spcBef>
                <a:spcPts val="0"/>
              </a:spcBef>
              <a:spcAft>
                <a:spcPts val="2133"/>
              </a:spcAft>
              <a:buClr>
                <a:schemeClr val="dk1"/>
              </a:buClr>
              <a:buSzPts val="1800"/>
              <a:buNone/>
            </a:pPr>
            <a:endParaRPr sz="1067"/>
          </a:p>
        </p:txBody>
      </p:sp>
      <p:sp>
        <p:nvSpPr>
          <p:cNvPr id="399" name="Google Shape;399;p35"/>
          <p:cNvSpPr txBox="1">
            <a:spLocks noGrp="1"/>
          </p:cNvSpPr>
          <p:nvPr>
            <p:ph type="body" idx="4294967295"/>
          </p:nvPr>
        </p:nvSpPr>
        <p:spPr>
          <a:xfrm>
            <a:off x="415600" y="1536625"/>
            <a:ext cx="116229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3000">
                <a:solidFill>
                  <a:schemeClr val="lt1"/>
                </a:solidFill>
                <a:latin typeface="Arial"/>
                <a:ea typeface="Arial"/>
                <a:cs typeface="Arial"/>
                <a:sym typeface="Arial"/>
              </a:rPr>
              <a:t>Total Number = 8957 (sample size)</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None/>
            </a:pPr>
            <a:endParaRPr sz="3000">
              <a:solidFill>
                <a:schemeClr val="lt1"/>
              </a:solidFill>
              <a:latin typeface="Arial"/>
              <a:ea typeface="Arial"/>
              <a:cs typeface="Arial"/>
              <a:sym typeface="Arial"/>
            </a:endParaRPr>
          </a:p>
          <a:p>
            <a:pPr marL="457200" lvl="0" indent="0" algn="l" rtl="0">
              <a:lnSpc>
                <a:spcPct val="90000"/>
              </a:lnSpc>
              <a:spcBef>
                <a:spcPts val="0"/>
              </a:spcBef>
              <a:spcAft>
                <a:spcPts val="0"/>
              </a:spcAft>
              <a:buNone/>
            </a:pPr>
            <a:r>
              <a:rPr lang="en" sz="3000">
                <a:solidFill>
                  <a:schemeClr val="lt1"/>
                </a:solidFill>
                <a:latin typeface="Arial"/>
                <a:ea typeface="Arial"/>
                <a:cs typeface="Arial"/>
                <a:sym typeface="Arial"/>
              </a:rPr>
              <a:t>                                        </a:t>
            </a:r>
            <a:r>
              <a:rPr lang="en" sz="3000" b="1">
                <a:solidFill>
                  <a:schemeClr val="accent3"/>
                </a:solidFill>
                <a:latin typeface="Arial"/>
                <a:ea typeface="Arial"/>
                <a:cs typeface="Arial"/>
                <a:sym typeface="Arial"/>
              </a:rPr>
              <a:t>Mean                  Max                 Min</a:t>
            </a:r>
            <a:endParaRPr sz="3000" b="1">
              <a:solidFill>
                <a:schemeClr val="accent3"/>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Store sales value </a:t>
            </a:r>
            <a:r>
              <a:rPr lang="en" sz="3000">
                <a:solidFill>
                  <a:schemeClr val="lt1"/>
                </a:solidFill>
                <a:latin typeface="Arial"/>
                <a:ea typeface="Arial"/>
                <a:cs typeface="Arial"/>
                <a:sym typeface="Arial"/>
              </a:rPr>
              <a:t>       77,197.3          1,040,980.0         23.0 </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Store sales quantity</a:t>
            </a:r>
            <a:r>
              <a:rPr lang="en" sz="3000">
                <a:solidFill>
                  <a:schemeClr val="lt1"/>
                </a:solidFill>
                <a:latin typeface="Arial"/>
                <a:ea typeface="Arial"/>
                <a:cs typeface="Arial"/>
                <a:sym typeface="Arial"/>
              </a:rPr>
              <a:t>     290.8                  2,823                1</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Clr>
                <a:srgbClr val="000000"/>
              </a:buClr>
              <a:buSzPts val="1100"/>
              <a:buNone/>
            </a:pP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a:t>
            </a:r>
            <a:endParaRPr sz="30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6"/>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Variables - Store Sales</a:t>
            </a:r>
            <a:endParaRPr>
              <a:solidFill>
                <a:schemeClr val="lt1"/>
              </a:solidFill>
            </a:endParaRPr>
          </a:p>
        </p:txBody>
      </p:sp>
      <p:pic>
        <p:nvPicPr>
          <p:cNvPr id="406" name="Google Shape;406;p36"/>
          <p:cNvPicPr preferRelativeResize="0"/>
          <p:nvPr/>
        </p:nvPicPr>
        <p:blipFill rotWithShape="1">
          <a:blip r:embed="rId3">
            <a:alphaModFix/>
          </a:blip>
          <a:srcRect/>
          <a:stretch/>
        </p:blipFill>
        <p:spPr>
          <a:xfrm>
            <a:off x="1927750" y="1499250"/>
            <a:ext cx="8733325" cy="5143675"/>
          </a:xfrm>
          <a:prstGeom prst="rect">
            <a:avLst/>
          </a:prstGeom>
          <a:noFill/>
          <a:ln>
            <a:noFill/>
          </a:ln>
        </p:spPr>
      </p:pic>
      <p:sp>
        <p:nvSpPr>
          <p:cNvPr id="407" name="Google Shape;407;p36"/>
          <p:cNvSpPr/>
          <p:nvPr/>
        </p:nvSpPr>
        <p:spPr>
          <a:xfrm>
            <a:off x="1889200" y="3166775"/>
            <a:ext cx="8769000" cy="211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rot="10800000" flipH="1">
            <a:off x="1889200" y="3485000"/>
            <a:ext cx="8769000" cy="211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7156850" y="741225"/>
            <a:ext cx="2674500" cy="534300"/>
          </a:xfrm>
          <a:prstGeom prst="wedgeRectCallout">
            <a:avLst>
              <a:gd name="adj1" fmla="val -44054"/>
              <a:gd name="adj2" fmla="val 85896"/>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b="1">
                <a:solidFill>
                  <a:srgbClr val="FFFFFF"/>
                </a:solidFill>
              </a:rPr>
              <a:t> Dependent Variables:</a:t>
            </a:r>
            <a:endParaRPr sz="1800" b="1">
              <a:solidFill>
                <a:srgbClr val="FFFFFF"/>
              </a:solidFill>
            </a:endParaRPr>
          </a:p>
          <a:p>
            <a:pPr marL="0" lvl="0" indent="0" algn="l" rtl="0">
              <a:spcBef>
                <a:spcPts val="0"/>
              </a:spcBef>
              <a:spcAft>
                <a:spcPts val="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body" idx="4294967295"/>
          </p:nvPr>
        </p:nvSpPr>
        <p:spPr>
          <a:xfrm>
            <a:off x="415650" y="13694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2"/>
                </a:solidFill>
                <a:latin typeface="Arial"/>
                <a:ea typeface="Arial"/>
                <a:cs typeface="Arial"/>
                <a:sym typeface="Arial"/>
              </a:rPr>
              <a:t>     For STORE Sales Value</a:t>
            </a:r>
            <a:endParaRPr sz="3000">
              <a:solidFill>
                <a:schemeClr val="accent2"/>
              </a:solidFill>
            </a:endParaRPr>
          </a:p>
          <a:p>
            <a:pPr marL="0" lvl="0" indent="0" algn="l" rtl="0">
              <a:lnSpc>
                <a:spcPct val="90000"/>
              </a:lnSpc>
              <a:spcBef>
                <a:spcPts val="0"/>
              </a:spcBef>
              <a:spcAft>
                <a:spcPts val="0"/>
              </a:spcAft>
              <a:buClr>
                <a:schemeClr val="dk1"/>
              </a:buClr>
              <a:buSzPts val="1100"/>
              <a:buFont typeface="Arial"/>
              <a:buNone/>
            </a:pP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ln(salesvalue) ~ policy_change</a:t>
            </a:r>
            <a:br>
              <a:rPr lang="en">
                <a:solidFill>
                  <a:srgbClr val="FFFFFF"/>
                </a:solidFill>
              </a:rPr>
            </a:br>
            <a:r>
              <a:rPr lang="en">
                <a:solidFill>
                  <a:srgbClr val="FFFFFF"/>
                </a:solidFill>
              </a:rPr>
              <a:t>+ month_group + avg_female +avg_age + avg_income + avg_homeowner + avg_residency + avg_childowner +store_average_price + log(store_number_of_skus) + sa_gender + sa_full_time + sa_avg_years_of_exp + sa_married + sa_avg_rate_of_pay + store_average_price+sa_dependent + </a:t>
            </a:r>
            <a:r>
              <a:rPr lang="en" sz="3000" b="1">
                <a:solidFill>
                  <a:srgbClr val="FFFFFF"/>
                </a:solidFill>
              </a:rPr>
              <a:t>policy_change * month_group</a:t>
            </a:r>
            <a:endParaRPr sz="3000" b="1">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416" name="Google Shape;416;p37"/>
          <p:cNvSpPr/>
          <p:nvPr/>
        </p:nvSpPr>
        <p:spPr>
          <a:xfrm>
            <a:off x="5950525" y="4938175"/>
            <a:ext cx="5017200" cy="45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418" name="Google Shape;418;p37"/>
          <p:cNvSpPr/>
          <p:nvPr/>
        </p:nvSpPr>
        <p:spPr>
          <a:xfrm rot="-6029205">
            <a:off x="614416" y="1697832"/>
            <a:ext cx="397235" cy="342335"/>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419" name="Google Shape;419;p37"/>
          <p:cNvSpPr/>
          <p:nvPr/>
        </p:nvSpPr>
        <p:spPr>
          <a:xfrm>
            <a:off x="6026725" y="298850"/>
            <a:ext cx="54924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420" name="Google Shape;420;p37"/>
          <p:cNvSpPr/>
          <p:nvPr/>
        </p:nvSpPr>
        <p:spPr>
          <a:xfrm>
            <a:off x="7573050" y="71802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7573050" y="15813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txBox="1">
            <a:spLocks noGrp="1"/>
          </p:cNvSpPr>
          <p:nvPr>
            <p:ph type="title" idx="4294967295"/>
          </p:nvPr>
        </p:nvSpPr>
        <p:spPr>
          <a:xfrm>
            <a:off x="415600" y="6695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Results - Store sales value</a:t>
            </a:r>
            <a:endParaRPr>
              <a:solidFill>
                <a:schemeClr val="lt1"/>
              </a:solidFill>
            </a:endParaRPr>
          </a:p>
        </p:txBody>
      </p:sp>
      <p:pic>
        <p:nvPicPr>
          <p:cNvPr id="428" name="Google Shape;428;p38"/>
          <p:cNvPicPr preferRelativeResize="0"/>
          <p:nvPr/>
        </p:nvPicPr>
        <p:blipFill>
          <a:blip r:embed="rId3">
            <a:alphaModFix/>
          </a:blip>
          <a:stretch>
            <a:fillRect/>
          </a:stretch>
        </p:blipFill>
        <p:spPr>
          <a:xfrm>
            <a:off x="8826662" y="76200"/>
            <a:ext cx="3083924" cy="6665023"/>
          </a:xfrm>
          <a:prstGeom prst="rect">
            <a:avLst/>
          </a:prstGeom>
          <a:noFill/>
          <a:ln>
            <a:noFill/>
          </a:ln>
        </p:spPr>
      </p:pic>
      <p:sp>
        <p:nvSpPr>
          <p:cNvPr id="429" name="Google Shape;429;p38"/>
          <p:cNvSpPr txBox="1">
            <a:spLocks noGrp="1"/>
          </p:cNvSpPr>
          <p:nvPr>
            <p:ph type="body" idx="4294967295"/>
          </p:nvPr>
        </p:nvSpPr>
        <p:spPr>
          <a:xfrm>
            <a:off x="596825" y="1983753"/>
            <a:ext cx="11360700" cy="2581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Coefficient of interaction term</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0.077**</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(0.024)</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 7.7% increase in sales value</a:t>
            </a:r>
            <a:endParaRPr sz="3600">
              <a:solidFill>
                <a:srgbClr val="FFFFFF"/>
              </a:solidFill>
            </a:endParaRPr>
          </a:p>
        </p:txBody>
      </p:sp>
      <p:sp>
        <p:nvSpPr>
          <p:cNvPr id="430" name="Google Shape;430;p38"/>
          <p:cNvSpPr/>
          <p:nvPr/>
        </p:nvSpPr>
        <p:spPr>
          <a:xfrm>
            <a:off x="8785675" y="5197425"/>
            <a:ext cx="3013500" cy="356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596825" y="2080150"/>
            <a:ext cx="5321027" cy="536951"/>
          </a:xfrm>
          <a:prstGeom prst="rect">
            <a:avLst/>
          </a:prstGeom>
        </p:spPr>
        <p:txBody>
          <a:bodyPr>
            <a:prstTxWarp prst="textPlain">
              <a:avLst/>
            </a:prstTxWarp>
          </a:bodyPr>
          <a:lstStyle/>
          <a:p>
            <a:pPr lvl="0" algn="ctr"/>
            <a:r>
              <a:rPr b="1" i="0">
                <a:ln w="9525" cap="flat" cmpd="sng">
                  <a:solidFill>
                    <a:srgbClr val="FFC20F"/>
                  </a:solidFill>
                  <a:prstDash val="solid"/>
                  <a:round/>
                  <a:headEnd type="none" w="sm" len="sm"/>
                  <a:tailEnd type="none" w="sm" len="sm"/>
                </a:ln>
                <a:solidFill>
                  <a:schemeClr val="accent4"/>
                </a:solidFill>
                <a:latin typeface="Arial"/>
              </a:rPr>
              <a:t>Significant Impact</a:t>
            </a:r>
          </a:p>
        </p:txBody>
      </p:sp>
      <p:grpSp>
        <p:nvGrpSpPr>
          <p:cNvPr id="432" name="Google Shape;432;p38"/>
          <p:cNvGrpSpPr/>
          <p:nvPr/>
        </p:nvGrpSpPr>
        <p:grpSpPr>
          <a:xfrm>
            <a:off x="2916575" y="5091250"/>
            <a:ext cx="5344250" cy="763600"/>
            <a:chOff x="2916575" y="5091250"/>
            <a:chExt cx="5344250" cy="763600"/>
          </a:xfrm>
        </p:grpSpPr>
        <p:pic>
          <p:nvPicPr>
            <p:cNvPr id="433" name="Google Shape;433;p38"/>
            <p:cNvPicPr preferRelativeResize="0"/>
            <p:nvPr/>
          </p:nvPicPr>
          <p:blipFill>
            <a:blip r:embed="rId4">
              <a:alphaModFix/>
            </a:blip>
            <a:stretch>
              <a:fillRect/>
            </a:stretch>
          </p:blipFill>
          <p:spPr>
            <a:xfrm>
              <a:off x="2916575" y="5091250"/>
              <a:ext cx="5344250" cy="763600"/>
            </a:xfrm>
            <a:prstGeom prst="rect">
              <a:avLst/>
            </a:prstGeom>
            <a:noFill/>
            <a:ln>
              <a:noFill/>
            </a:ln>
          </p:spPr>
        </p:pic>
        <p:grpSp>
          <p:nvGrpSpPr>
            <p:cNvPr id="434" name="Google Shape;434;p38"/>
            <p:cNvGrpSpPr/>
            <p:nvPr/>
          </p:nvGrpSpPr>
          <p:grpSpPr>
            <a:xfrm>
              <a:off x="2916575" y="5148900"/>
              <a:ext cx="4013800" cy="648300"/>
              <a:chOff x="2916575" y="5148900"/>
              <a:chExt cx="4013800" cy="648300"/>
            </a:xfrm>
          </p:grpSpPr>
          <p:sp>
            <p:nvSpPr>
              <p:cNvPr id="435" name="Google Shape;435;p38"/>
              <p:cNvSpPr/>
              <p:nvPr/>
            </p:nvSpPr>
            <p:spPr>
              <a:xfrm>
                <a:off x="5891175" y="5148900"/>
                <a:ext cx="1039200" cy="648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38"/>
              <p:cNvPicPr preferRelativeResize="0"/>
              <p:nvPr/>
            </p:nvPicPr>
            <p:blipFill rotWithShape="1">
              <a:blip r:embed="rId5">
                <a:alphaModFix/>
              </a:blip>
              <a:srcRect l="1429" t="1136" b="16484"/>
              <a:stretch/>
            </p:blipFill>
            <p:spPr>
              <a:xfrm>
                <a:off x="2916575" y="5346200"/>
                <a:ext cx="1964225" cy="263675"/>
              </a:xfrm>
              <a:prstGeom prst="rect">
                <a:avLst/>
              </a:prstGeom>
              <a:noFill/>
              <a:ln>
                <a:noFill/>
              </a:ln>
            </p:spPr>
          </p:pic>
        </p:grpSp>
      </p:grpSp>
      <p:pic>
        <p:nvPicPr>
          <p:cNvPr id="437" name="Google Shape;437;p38"/>
          <p:cNvPicPr preferRelativeResize="0"/>
          <p:nvPr/>
        </p:nvPicPr>
        <p:blipFill rotWithShape="1">
          <a:blip r:embed="rId5">
            <a:alphaModFix/>
          </a:blip>
          <a:srcRect l="1429" t="1136" b="16484"/>
          <a:stretch/>
        </p:blipFill>
        <p:spPr>
          <a:xfrm>
            <a:off x="8861875" y="5304251"/>
            <a:ext cx="1063300" cy="14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2"/>
                </a:solidFill>
                <a:latin typeface="Arial"/>
                <a:ea typeface="Arial"/>
                <a:cs typeface="Arial"/>
                <a:sym typeface="Arial"/>
              </a:rPr>
              <a:t>     For STORE Sales Quantity</a:t>
            </a:r>
            <a:endParaRPr sz="3000" b="1">
              <a:solidFill>
                <a:schemeClr val="accent2"/>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accent4"/>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Salesquantity ~ policy_change + month_group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marL="0" lvl="0" indent="0" algn="l" rtl="0">
              <a:lnSpc>
                <a:spcPct val="100000"/>
              </a:lnSpc>
              <a:spcBef>
                <a:spcPts val="2133"/>
              </a:spcBef>
              <a:spcAft>
                <a:spcPts val="2133"/>
              </a:spcAft>
              <a:buClr>
                <a:schemeClr val="dk1"/>
              </a:buClr>
              <a:buSzPts val="1100"/>
              <a:buFont typeface="Arial"/>
              <a:buNone/>
            </a:pPr>
            <a:r>
              <a:rPr lang="en" b="1">
                <a:solidFill>
                  <a:srgbClr val="FFFFFF"/>
                </a:solidFill>
              </a:rPr>
              <a:t>  policy_change * month_group</a:t>
            </a:r>
            <a:r>
              <a:rPr lang="en">
                <a:solidFill>
                  <a:srgbClr val="FFFFFF"/>
                </a:solidFill>
              </a:rPr>
              <a:t/>
            </a:r>
            <a:br>
              <a:rPr lang="en">
                <a:solidFill>
                  <a:srgbClr val="FFFFFF"/>
                </a:solidFill>
              </a:rPr>
            </a:br>
            <a:r>
              <a:rPr lang="en">
                <a:solidFill>
                  <a:srgbClr val="FFFFFF"/>
                </a:solidFill>
              </a:rPr>
              <a:t/>
            </a:r>
            <a:br>
              <a:rPr lang="en">
                <a:solidFill>
                  <a:srgbClr val="FFFFFF"/>
                </a:solidFill>
              </a:rPr>
            </a:br>
            <a:r>
              <a:rPr lang="en">
                <a:solidFill>
                  <a:srgbClr val="FFFFFF"/>
                </a:solidFill>
              </a:rPr>
              <a:t/>
            </a:r>
            <a:br>
              <a:rPr lang="en">
                <a:solidFill>
                  <a:srgbClr val="FFFFFF"/>
                </a:solidFill>
              </a:rPr>
            </a:br>
            <a:endParaRPr/>
          </a:p>
        </p:txBody>
      </p:sp>
      <p:sp>
        <p:nvSpPr>
          <p:cNvPr id="444" name="Google Shape;444;p39"/>
          <p:cNvSpPr/>
          <p:nvPr/>
        </p:nvSpPr>
        <p:spPr>
          <a:xfrm>
            <a:off x="608575" y="4710550"/>
            <a:ext cx="4779900" cy="678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446" name="Google Shape;446;p39"/>
          <p:cNvSpPr/>
          <p:nvPr/>
        </p:nvSpPr>
        <p:spPr>
          <a:xfrm rot="-6029205">
            <a:off x="614416" y="1850232"/>
            <a:ext cx="397235" cy="342335"/>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447" name="Google Shape;447;p39"/>
          <p:cNvSpPr/>
          <p:nvPr/>
        </p:nvSpPr>
        <p:spPr>
          <a:xfrm>
            <a:off x="6323600" y="222650"/>
            <a:ext cx="56706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448" name="Google Shape;448;p39"/>
          <p:cNvSpPr/>
          <p:nvPr/>
        </p:nvSpPr>
        <p:spPr>
          <a:xfrm>
            <a:off x="78224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7822425" y="14456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40"/>
          <p:cNvPicPr preferRelativeResize="0"/>
          <p:nvPr/>
        </p:nvPicPr>
        <p:blipFill>
          <a:blip r:embed="rId3">
            <a:alphaModFix/>
          </a:blip>
          <a:stretch>
            <a:fillRect/>
          </a:stretch>
        </p:blipFill>
        <p:spPr>
          <a:xfrm>
            <a:off x="2701100" y="5076252"/>
            <a:ext cx="7426150" cy="917850"/>
          </a:xfrm>
          <a:prstGeom prst="rect">
            <a:avLst/>
          </a:prstGeom>
          <a:noFill/>
          <a:ln>
            <a:noFill/>
          </a:ln>
        </p:spPr>
      </p:pic>
      <p:sp>
        <p:nvSpPr>
          <p:cNvPr id="456" name="Google Shape;456;p40"/>
          <p:cNvSpPr txBox="1">
            <a:spLocks noGrp="1"/>
          </p:cNvSpPr>
          <p:nvPr>
            <p:ph type="body" idx="4294967295"/>
          </p:nvPr>
        </p:nvSpPr>
        <p:spPr>
          <a:xfrm>
            <a:off x="514650" y="1917133"/>
            <a:ext cx="11360700" cy="45552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Coefficient of interaction term</a:t>
            </a:r>
            <a:r>
              <a:rPr lang="en" sz="3600" b="1">
                <a:solidFill>
                  <a:srgbClr val="FFFFFF"/>
                </a:solidFill>
              </a:rPr>
              <a:t>     </a:t>
            </a:r>
            <a:r>
              <a:rPr lang="en" sz="3600">
                <a:solidFill>
                  <a:srgbClr val="FFFFFF"/>
                </a:solidFill>
              </a:rPr>
              <a:t> </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1.09***</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（0.02) </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9.0 % increase in sales quantity</a:t>
            </a:r>
            <a:endParaRPr sz="3600">
              <a:solidFill>
                <a:srgbClr val="FFFFFF"/>
              </a:solidFill>
            </a:endParaRPr>
          </a:p>
        </p:txBody>
      </p:sp>
      <p:pic>
        <p:nvPicPr>
          <p:cNvPr id="457" name="Google Shape;457;p40"/>
          <p:cNvPicPr preferRelativeResize="0"/>
          <p:nvPr/>
        </p:nvPicPr>
        <p:blipFill>
          <a:blip r:embed="rId4">
            <a:alphaModFix/>
          </a:blip>
          <a:stretch>
            <a:fillRect/>
          </a:stretch>
        </p:blipFill>
        <p:spPr>
          <a:xfrm>
            <a:off x="9322050" y="76200"/>
            <a:ext cx="2647225" cy="6635352"/>
          </a:xfrm>
          <a:prstGeom prst="rect">
            <a:avLst/>
          </a:prstGeom>
          <a:noFill/>
          <a:ln>
            <a:noFill/>
          </a:ln>
        </p:spPr>
      </p:pic>
      <p:sp>
        <p:nvSpPr>
          <p:cNvPr id="458" name="Google Shape;458;p40"/>
          <p:cNvSpPr txBox="1">
            <a:spLocks noGrp="1"/>
          </p:cNvSpPr>
          <p:nvPr>
            <p:ph type="title" idx="4294967295"/>
          </p:nvPr>
        </p:nvSpPr>
        <p:spPr>
          <a:xfrm>
            <a:off x="415600" y="6695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Results - Store sales quantity</a:t>
            </a:r>
            <a:endParaRPr>
              <a:solidFill>
                <a:schemeClr val="lt1"/>
              </a:solidFill>
            </a:endParaRPr>
          </a:p>
        </p:txBody>
      </p:sp>
      <p:sp>
        <p:nvSpPr>
          <p:cNvPr id="459" name="Google Shape;459;p40"/>
          <p:cNvSpPr/>
          <p:nvPr/>
        </p:nvSpPr>
        <p:spPr>
          <a:xfrm>
            <a:off x="9245850" y="5349825"/>
            <a:ext cx="2553300" cy="3078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743100" y="5076250"/>
            <a:ext cx="1204800" cy="9180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96825" y="1927750"/>
            <a:ext cx="5321027" cy="536951"/>
          </a:xfrm>
          <a:prstGeom prst="rect">
            <a:avLst/>
          </a:prstGeom>
        </p:spPr>
        <p:txBody>
          <a:bodyPr>
            <a:prstTxWarp prst="textPlain">
              <a:avLst/>
            </a:prstTxWarp>
          </a:bodyPr>
          <a:lstStyle/>
          <a:p>
            <a:pPr lvl="0" algn="ctr"/>
            <a:r>
              <a:rPr b="1" i="0">
                <a:ln w="9525" cap="flat" cmpd="sng">
                  <a:solidFill>
                    <a:srgbClr val="FFC20F"/>
                  </a:solidFill>
                  <a:prstDash val="solid"/>
                  <a:round/>
                  <a:headEnd type="none" w="sm" len="sm"/>
                  <a:tailEnd type="none" w="sm" len="sm"/>
                </a:ln>
                <a:solidFill>
                  <a:schemeClr val="accent4"/>
                </a:solidFill>
                <a:latin typeface="Arial"/>
              </a:rPr>
              <a:t>Significant Impact</a:t>
            </a:r>
          </a:p>
        </p:txBody>
      </p:sp>
      <p:pic>
        <p:nvPicPr>
          <p:cNvPr id="462" name="Google Shape;462;p40"/>
          <p:cNvPicPr preferRelativeResize="0"/>
          <p:nvPr/>
        </p:nvPicPr>
        <p:blipFill rotWithShape="1">
          <a:blip r:embed="rId5">
            <a:alphaModFix/>
          </a:blip>
          <a:srcRect l="1429" t="1136" b="16484"/>
          <a:stretch/>
        </p:blipFill>
        <p:spPr>
          <a:xfrm>
            <a:off x="2777300" y="5219100"/>
            <a:ext cx="2292925" cy="307800"/>
          </a:xfrm>
          <a:prstGeom prst="rect">
            <a:avLst/>
          </a:prstGeom>
          <a:noFill/>
          <a:ln>
            <a:noFill/>
          </a:ln>
        </p:spPr>
      </p:pic>
      <p:pic>
        <p:nvPicPr>
          <p:cNvPr id="463" name="Google Shape;463;p40"/>
          <p:cNvPicPr preferRelativeResize="0"/>
          <p:nvPr/>
        </p:nvPicPr>
        <p:blipFill rotWithShape="1">
          <a:blip r:embed="rId5">
            <a:alphaModFix/>
          </a:blip>
          <a:srcRect l="1429" t="1136" b="16484"/>
          <a:stretch/>
        </p:blipFill>
        <p:spPr>
          <a:xfrm>
            <a:off x="9322050" y="5422864"/>
            <a:ext cx="1204800" cy="1617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txBox="1">
            <a:spLocks noGrp="1"/>
          </p:cNvSpPr>
          <p:nvPr>
            <p:ph type="title" idx="4294967295"/>
          </p:nvPr>
        </p:nvSpPr>
        <p:spPr>
          <a:xfrm>
            <a:off x="415600" y="5171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Store Sales </a:t>
            </a:r>
            <a:endParaRPr>
              <a:solidFill>
                <a:schemeClr val="lt1"/>
              </a:solidFill>
            </a:endParaRPr>
          </a:p>
        </p:txBody>
      </p:sp>
      <p:sp>
        <p:nvSpPr>
          <p:cNvPr id="470" name="Google Shape;470;p41"/>
          <p:cNvSpPr txBox="1">
            <a:spLocks noGrp="1"/>
          </p:cNvSpPr>
          <p:nvPr>
            <p:ph type="body" idx="4294967295"/>
          </p:nvPr>
        </p:nvSpPr>
        <p:spPr>
          <a:xfrm>
            <a:off x="638300" y="1689025"/>
            <a:ext cx="10851000" cy="4782900"/>
          </a:xfrm>
          <a:prstGeom prst="rect">
            <a:avLst/>
          </a:prstGeom>
          <a:noFill/>
          <a:ln w="76200" cap="flat" cmpd="sng">
            <a:solidFill>
              <a:schemeClr val="accent4"/>
            </a:solidFill>
            <a:prstDash val="dot"/>
            <a:round/>
            <a:headEnd type="none" w="sm" len="sm"/>
            <a:tailEnd type="none" w="sm" len="sm"/>
          </a:ln>
        </p:spPr>
        <p:txBody>
          <a:bodyPr spcFirstLastPara="1" wrap="square" lIns="121900" tIns="121900" rIns="121900" bIns="121900" anchor="t" anchorCtr="0">
            <a:noAutofit/>
          </a:bodyPr>
          <a:lstStyle/>
          <a:p>
            <a:pPr marL="0" lvl="0" indent="0" algn="l" rtl="0">
              <a:lnSpc>
                <a:spcPct val="100000"/>
              </a:lnSpc>
              <a:spcBef>
                <a:spcPts val="1000"/>
              </a:spcBef>
              <a:spcAft>
                <a:spcPts val="0"/>
              </a:spcAft>
              <a:buClr>
                <a:schemeClr val="dk1"/>
              </a:buClr>
              <a:buSzPts val="1100"/>
              <a:buFont typeface="Arial"/>
              <a:buNone/>
            </a:pPr>
            <a:endParaRPr>
              <a:solidFill>
                <a:srgbClr val="FFFFFF"/>
              </a:solidFill>
            </a:endParaRPr>
          </a:p>
          <a:p>
            <a:pPr marL="914400" lvl="0" indent="-431800" algn="l" rtl="0">
              <a:lnSpc>
                <a:spcPct val="100000"/>
              </a:lnSpc>
              <a:spcBef>
                <a:spcPts val="1000"/>
              </a:spcBef>
              <a:spcAft>
                <a:spcPts val="0"/>
              </a:spcAft>
              <a:buClr>
                <a:srgbClr val="FFFFFF"/>
              </a:buClr>
              <a:buSzPts val="3200"/>
              <a:buChar char="❏"/>
            </a:pPr>
            <a:r>
              <a:rPr lang="en" sz="3200">
                <a:solidFill>
                  <a:srgbClr val="FFFFFF"/>
                </a:solidFill>
              </a:rPr>
              <a:t>Return policy change lead to 7.7% increase in sales value</a:t>
            </a:r>
            <a:endParaRPr sz="3200">
              <a:solidFill>
                <a:srgbClr val="FFFFFF"/>
              </a:solidFill>
            </a:endParaRPr>
          </a:p>
          <a:p>
            <a:pPr marL="457200" lvl="0" indent="0" algn="l" rtl="0">
              <a:lnSpc>
                <a:spcPct val="100000"/>
              </a:lnSpc>
              <a:spcBef>
                <a:spcPts val="1000"/>
              </a:spcBef>
              <a:spcAft>
                <a:spcPts val="0"/>
              </a:spcAft>
              <a:buNone/>
            </a:pPr>
            <a:endParaRPr sz="3200">
              <a:solidFill>
                <a:srgbClr val="FFFFFF"/>
              </a:solidFill>
            </a:endParaRPr>
          </a:p>
          <a:p>
            <a:pPr marL="914400" lvl="0" indent="-431800" algn="l" rtl="0">
              <a:lnSpc>
                <a:spcPct val="100000"/>
              </a:lnSpc>
              <a:spcBef>
                <a:spcPts val="1000"/>
              </a:spcBef>
              <a:spcAft>
                <a:spcPts val="0"/>
              </a:spcAft>
              <a:buClr>
                <a:srgbClr val="FFFFFF"/>
              </a:buClr>
              <a:buSzPts val="3200"/>
              <a:buChar char="❏"/>
            </a:pPr>
            <a:r>
              <a:rPr lang="en" sz="3200">
                <a:solidFill>
                  <a:srgbClr val="FFFFFF"/>
                </a:solidFill>
              </a:rPr>
              <a:t>Return policy change lead to  9% increase in sales quantity </a:t>
            </a:r>
            <a:endParaRPr sz="3200">
              <a:solidFill>
                <a:srgbClr val="FFFFFF"/>
              </a:solidFill>
            </a:endParaRPr>
          </a:p>
          <a:p>
            <a:pPr marL="457200" lvl="0" indent="0" algn="l" rtl="0">
              <a:lnSpc>
                <a:spcPct val="100000"/>
              </a:lnSpc>
              <a:spcBef>
                <a:spcPts val="1000"/>
              </a:spcBef>
              <a:spcAft>
                <a:spcPts val="0"/>
              </a:spcAft>
              <a:buNone/>
            </a:pPr>
            <a:endParaRPr sz="3200">
              <a:solidFill>
                <a:srgbClr val="FFFFFF"/>
              </a:solidFill>
            </a:endParaRPr>
          </a:p>
          <a:p>
            <a:pPr marL="914400" lvl="0" indent="-431800" algn="l" rtl="0">
              <a:lnSpc>
                <a:spcPct val="100000"/>
              </a:lnSpc>
              <a:spcBef>
                <a:spcPts val="1000"/>
              </a:spcBef>
              <a:spcAft>
                <a:spcPts val="0"/>
              </a:spcAft>
              <a:buClr>
                <a:srgbClr val="FFFFFF"/>
              </a:buClr>
              <a:buSzPts val="3200"/>
              <a:buChar char="❏"/>
            </a:pPr>
            <a:r>
              <a:rPr lang="en" sz="3200">
                <a:solidFill>
                  <a:srgbClr val="FFFFFF"/>
                </a:solidFill>
              </a:rPr>
              <a:t>Store sell more cheaper products compared with old return policy</a:t>
            </a:r>
            <a:endParaRPr sz="3200">
              <a:solidFill>
                <a:srgbClr val="FFFFFF"/>
              </a:solidFill>
            </a:endParaRPr>
          </a:p>
          <a:p>
            <a:pPr marL="914400" lvl="0" indent="0" algn="l" rtl="0">
              <a:lnSpc>
                <a:spcPct val="100000"/>
              </a:lnSpc>
              <a:spcBef>
                <a:spcPts val="1000"/>
              </a:spcBef>
              <a:spcAft>
                <a:spcPts val="0"/>
              </a:spcAft>
              <a:buNone/>
            </a:pPr>
            <a:endParaRPr sz="3200">
              <a:solidFill>
                <a:srgbClr val="FFFFFF"/>
              </a:solidFill>
            </a:endParaRPr>
          </a:p>
          <a:p>
            <a:pPr marL="0" lvl="0" indent="0" algn="l" rtl="0">
              <a:lnSpc>
                <a:spcPct val="90000"/>
              </a:lnSpc>
              <a:spcBef>
                <a:spcPts val="735"/>
              </a:spcBef>
              <a:spcAft>
                <a:spcPts val="2133"/>
              </a:spcAft>
              <a:buClr>
                <a:schemeClr val="lt1"/>
              </a:buClr>
              <a:buSzPts val="1800"/>
              <a:buNone/>
            </a:pPr>
            <a:endParaRPr>
              <a:solidFill>
                <a:srgbClr val="FFFFFF"/>
              </a:solidFill>
            </a:endParaRPr>
          </a:p>
        </p:txBody>
      </p:sp>
      <p:pic>
        <p:nvPicPr>
          <p:cNvPr id="471" name="Google Shape;471;p41"/>
          <p:cNvPicPr preferRelativeResize="0"/>
          <p:nvPr/>
        </p:nvPicPr>
        <p:blipFill>
          <a:blip r:embed="rId3">
            <a:alphaModFix/>
          </a:blip>
          <a:stretch>
            <a:fillRect/>
          </a:stretch>
        </p:blipFill>
        <p:spPr>
          <a:xfrm>
            <a:off x="11053350" y="1069615"/>
            <a:ext cx="875450" cy="1076075"/>
          </a:xfrm>
          <a:prstGeom prst="rect">
            <a:avLst/>
          </a:prstGeom>
          <a:noFill/>
          <a:ln>
            <a:noFill/>
          </a:ln>
        </p:spPr>
      </p:pic>
      <p:sp>
        <p:nvSpPr>
          <p:cNvPr id="472" name="Google Shape;472;p41"/>
          <p:cNvSpPr/>
          <p:nvPr/>
        </p:nvSpPr>
        <p:spPr>
          <a:xfrm>
            <a:off x="0" y="739518"/>
            <a:ext cx="393600" cy="520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2"/>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Research Question 3</a:t>
            </a:r>
            <a:endParaRPr>
              <a:solidFill>
                <a:schemeClr val="lt1"/>
              </a:solidFill>
            </a:endParaRPr>
          </a:p>
        </p:txBody>
      </p:sp>
      <p:sp>
        <p:nvSpPr>
          <p:cNvPr id="479" name="Google Shape;479;p42"/>
          <p:cNvSpPr txBox="1">
            <a:spLocks noGrp="1"/>
          </p:cNvSpPr>
          <p:nvPr>
            <p:ph type="body" idx="4294967295"/>
          </p:nvPr>
        </p:nvSpPr>
        <p:spPr>
          <a:xfrm>
            <a:off x="415600" y="2146230"/>
            <a:ext cx="11360700" cy="1788600"/>
          </a:xfrm>
          <a:prstGeom prst="rect">
            <a:avLst/>
          </a:prstGeom>
          <a:solidFill>
            <a:schemeClr val="accent5"/>
          </a:solid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1800"/>
              <a:buNone/>
            </a:pPr>
            <a:r>
              <a:rPr lang="en" sz="4400">
                <a:solidFill>
                  <a:schemeClr val="lt1"/>
                </a:solidFill>
              </a:rPr>
              <a:t>    What is the impact of the policy change on </a:t>
            </a:r>
            <a:endParaRPr sz="4400">
              <a:solidFill>
                <a:schemeClr val="lt1"/>
              </a:solidFill>
            </a:endParaRPr>
          </a:p>
          <a:p>
            <a:pPr marL="0" lvl="0" indent="0" algn="l" rtl="0">
              <a:lnSpc>
                <a:spcPct val="90000"/>
              </a:lnSpc>
              <a:spcBef>
                <a:spcPts val="0"/>
              </a:spcBef>
              <a:spcAft>
                <a:spcPts val="0"/>
              </a:spcAft>
              <a:buClr>
                <a:schemeClr val="lt1"/>
              </a:buClr>
              <a:buSzPts val="1800"/>
              <a:buNone/>
            </a:pPr>
            <a:r>
              <a:rPr lang="en" sz="4400" b="1">
                <a:solidFill>
                  <a:schemeClr val="lt1"/>
                </a:solidFill>
              </a:rPr>
              <a:t>    </a:t>
            </a:r>
            <a:r>
              <a:rPr lang="en" sz="4400" b="1" u="sng">
                <a:solidFill>
                  <a:schemeClr val="lt1"/>
                </a:solidFill>
              </a:rPr>
              <a:t>online</a:t>
            </a:r>
            <a:r>
              <a:rPr lang="en" sz="4400">
                <a:solidFill>
                  <a:schemeClr val="lt1"/>
                </a:solidFill>
              </a:rPr>
              <a:t> channel returns?</a:t>
            </a:r>
            <a:endParaRPr sz="4400">
              <a:solidFill>
                <a:schemeClr val="lt1"/>
              </a:solidFill>
            </a:endParaRPr>
          </a:p>
          <a:p>
            <a:pPr marL="0" lvl="0" indent="0" algn="l" rtl="0">
              <a:lnSpc>
                <a:spcPct val="90000"/>
              </a:lnSpc>
              <a:spcBef>
                <a:spcPts val="2133"/>
              </a:spcBef>
              <a:spcAft>
                <a:spcPts val="2133"/>
              </a:spcAft>
              <a:buClr>
                <a:schemeClr val="dk1"/>
              </a:buClr>
              <a:buSzPts val="1800"/>
              <a:buNone/>
            </a:pPr>
            <a:endParaRPr sz="4400">
              <a:solidFill>
                <a:schemeClr val="lt1"/>
              </a:solidFill>
            </a:endParaRPr>
          </a:p>
        </p:txBody>
      </p:sp>
      <p:sp>
        <p:nvSpPr>
          <p:cNvPr id="480" name="Google Shape;480;p42"/>
          <p:cNvSpPr/>
          <p:nvPr/>
        </p:nvSpPr>
        <p:spPr>
          <a:xfrm>
            <a:off x="0" y="815718"/>
            <a:ext cx="393600" cy="520200"/>
          </a:xfrm>
          <a:prstGeom prst="rect">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p:nvPr/>
        </p:nvSpPr>
        <p:spPr>
          <a:xfrm>
            <a:off x="4644488" y="508609"/>
            <a:ext cx="3103500" cy="677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4400"/>
              <a:buFont typeface="Arial"/>
              <a:buNone/>
            </a:pPr>
            <a:r>
              <a:rPr lang="en" sz="4400" b="1" i="0" u="none" strike="noStrike" cap="none">
                <a:solidFill>
                  <a:schemeClr val="lt1"/>
                </a:solidFill>
                <a:latin typeface="Arial"/>
                <a:ea typeface="Arial"/>
                <a:cs typeface="Arial"/>
                <a:sym typeface="Arial"/>
              </a:rPr>
              <a:t>CONTENTS</a:t>
            </a:r>
            <a:endParaRPr sz="4400" b="1" i="0" u="none" strike="noStrike" cap="none">
              <a:solidFill>
                <a:schemeClr val="lt1"/>
              </a:solidFill>
              <a:latin typeface="Arial"/>
              <a:ea typeface="Arial"/>
              <a:cs typeface="Arial"/>
              <a:sym typeface="Arial"/>
            </a:endParaRPr>
          </a:p>
        </p:txBody>
      </p:sp>
      <p:cxnSp>
        <p:nvCxnSpPr>
          <p:cNvPr id="162" name="Google Shape;162;p16"/>
          <p:cNvCxnSpPr/>
          <p:nvPr/>
        </p:nvCxnSpPr>
        <p:spPr>
          <a:xfrm>
            <a:off x="3669596" y="1185717"/>
            <a:ext cx="5053200" cy="0"/>
          </a:xfrm>
          <a:prstGeom prst="straightConnector1">
            <a:avLst/>
          </a:prstGeom>
          <a:noFill/>
          <a:ln w="9525" cap="flat" cmpd="sng">
            <a:solidFill>
              <a:schemeClr val="lt1"/>
            </a:solidFill>
            <a:prstDash val="solid"/>
            <a:miter lim="800000"/>
            <a:headEnd type="none" w="sm" len="sm"/>
            <a:tailEnd type="none" w="sm" len="sm"/>
          </a:ln>
        </p:spPr>
      </p:cxnSp>
      <p:sp>
        <p:nvSpPr>
          <p:cNvPr id="163" name="Google Shape;163;p16"/>
          <p:cNvSpPr txBox="1"/>
          <p:nvPr/>
        </p:nvSpPr>
        <p:spPr>
          <a:xfrm>
            <a:off x="2376887" y="2183370"/>
            <a:ext cx="1641600" cy="176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8D35E"/>
              </a:buClr>
              <a:buSzPts val="11500"/>
              <a:buFont typeface="Arial"/>
              <a:buNone/>
            </a:pPr>
            <a:r>
              <a:rPr lang="en" sz="11500" b="1" i="0" u="none" strike="noStrike" cap="none">
                <a:solidFill>
                  <a:srgbClr val="F8D35E"/>
                </a:solidFill>
                <a:latin typeface="Arial"/>
                <a:ea typeface="Arial"/>
                <a:cs typeface="Arial"/>
                <a:sym typeface="Arial"/>
              </a:rPr>
              <a:t>01</a:t>
            </a:r>
            <a:endParaRPr sz="11500" b="1" i="0" u="none" strike="noStrike" cap="none">
              <a:solidFill>
                <a:srgbClr val="F8D35E"/>
              </a:solidFill>
              <a:latin typeface="Arial"/>
              <a:ea typeface="Arial"/>
              <a:cs typeface="Arial"/>
              <a:sym typeface="Arial"/>
            </a:endParaRPr>
          </a:p>
        </p:txBody>
      </p:sp>
      <p:sp>
        <p:nvSpPr>
          <p:cNvPr id="164" name="Google Shape;164;p16"/>
          <p:cNvSpPr txBox="1"/>
          <p:nvPr/>
        </p:nvSpPr>
        <p:spPr>
          <a:xfrm>
            <a:off x="3960811" y="2976522"/>
            <a:ext cx="3887700" cy="708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4000" b="1">
                <a:solidFill>
                  <a:schemeClr val="lt1"/>
                </a:solidFill>
              </a:rPr>
              <a:t>Background</a:t>
            </a:r>
            <a:endParaRPr/>
          </a:p>
        </p:txBody>
      </p:sp>
      <p:sp>
        <p:nvSpPr>
          <p:cNvPr id="165" name="Google Shape;165;p16"/>
          <p:cNvSpPr txBox="1"/>
          <p:nvPr/>
        </p:nvSpPr>
        <p:spPr>
          <a:xfrm>
            <a:off x="3960811" y="2483453"/>
            <a:ext cx="1929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200" b="1" i="1" u="none" strike="noStrike" cap="none">
                <a:solidFill>
                  <a:schemeClr val="lt1"/>
                </a:solidFill>
                <a:latin typeface="Arial"/>
                <a:ea typeface="Arial"/>
                <a:cs typeface="Arial"/>
                <a:sym typeface="Arial"/>
              </a:rPr>
              <a:t>Part One</a:t>
            </a:r>
            <a:endParaRPr sz="3200" b="1" i="1" u="none" strike="noStrike" cap="none">
              <a:solidFill>
                <a:schemeClr val="lt1"/>
              </a:solidFill>
              <a:latin typeface="Arial"/>
              <a:ea typeface="Arial"/>
              <a:cs typeface="Arial"/>
              <a:sym typeface="Arial"/>
            </a:endParaRPr>
          </a:p>
        </p:txBody>
      </p:sp>
      <p:grpSp>
        <p:nvGrpSpPr>
          <p:cNvPr id="166" name="Google Shape;166;p16"/>
          <p:cNvGrpSpPr/>
          <p:nvPr/>
        </p:nvGrpSpPr>
        <p:grpSpPr>
          <a:xfrm rot="-9708471">
            <a:off x="7788839" y="2242927"/>
            <a:ext cx="3207463" cy="2301571"/>
            <a:chOff x="888974" y="457822"/>
            <a:chExt cx="3207513" cy="2301607"/>
          </a:xfrm>
        </p:grpSpPr>
        <p:sp>
          <p:nvSpPr>
            <p:cNvPr id="167" name="Google Shape;167;p16"/>
            <p:cNvSpPr/>
            <p:nvPr/>
          </p:nvSpPr>
          <p:spPr>
            <a:xfrm rot="-2656279">
              <a:off x="2822885" y="2021249"/>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68" name="Google Shape;168;p16"/>
            <p:cNvSpPr/>
            <p:nvPr/>
          </p:nvSpPr>
          <p:spPr>
            <a:xfrm rot="3677155">
              <a:off x="2802283" y="1181913"/>
              <a:ext cx="397137" cy="342356"/>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69" name="Google Shape;169;p16"/>
            <p:cNvSpPr/>
            <p:nvPr/>
          </p:nvSpPr>
          <p:spPr>
            <a:xfrm rot="9481152">
              <a:off x="3485987" y="2487818"/>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70" name="Google Shape;170;p16"/>
            <p:cNvSpPr/>
            <p:nvPr/>
          </p:nvSpPr>
          <p:spPr>
            <a:xfrm rot="1020870">
              <a:off x="1218190" y="749232"/>
              <a:ext cx="945274" cy="814788"/>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71" name="Google Shape;171;p16"/>
            <p:cNvSpPr/>
            <p:nvPr/>
          </p:nvSpPr>
          <p:spPr>
            <a:xfrm rot="1020941">
              <a:off x="1105468" y="607676"/>
              <a:ext cx="1175874" cy="1013693"/>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72" name="Google Shape;172;p16"/>
            <p:cNvSpPr/>
            <p:nvPr/>
          </p:nvSpPr>
          <p:spPr>
            <a:xfrm rot="-2782592">
              <a:off x="912726" y="1383930"/>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16"/>
            <p:cNvSpPr/>
            <p:nvPr/>
          </p:nvSpPr>
          <p:spPr>
            <a:xfrm rot="-2782592">
              <a:off x="1788986" y="565759"/>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16"/>
            <p:cNvSpPr/>
            <p:nvPr/>
          </p:nvSpPr>
          <p:spPr>
            <a:xfrm rot="-2782592">
              <a:off x="2041033" y="1708205"/>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5" name="Google Shape;175;p16"/>
            <p:cNvGrpSpPr/>
            <p:nvPr/>
          </p:nvGrpSpPr>
          <p:grpSpPr>
            <a:xfrm rot="8977039">
              <a:off x="3549600" y="1965564"/>
              <a:ext cx="483070" cy="383527"/>
              <a:chOff x="2780377" y="1204811"/>
              <a:chExt cx="1005861" cy="798590"/>
            </a:xfrm>
          </p:grpSpPr>
          <p:sp>
            <p:nvSpPr>
              <p:cNvPr id="176" name="Google Shape;176;p16"/>
              <p:cNvSpPr/>
              <p:nvPr/>
            </p:nvSpPr>
            <p:spPr>
              <a:xfrm rot="-2656279">
                <a:off x="2822885" y="1265221"/>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sp>
            <p:nvSpPr>
              <p:cNvPr id="177" name="Google Shape;177;p16"/>
              <p:cNvSpPr/>
              <p:nvPr/>
            </p:nvSpPr>
            <p:spPr>
              <a:xfrm rot="9481152">
                <a:off x="3485987" y="1731790"/>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20F"/>
                  </a:solidFill>
                  <a:latin typeface="Calibri"/>
                  <a:ea typeface="Calibri"/>
                  <a:cs typeface="Calibri"/>
                  <a:sym typeface="Calibri"/>
                </a:endParaRPr>
              </a:p>
            </p:txBody>
          </p:sp>
        </p:grpSp>
      </p:grpSp>
      <p:cxnSp>
        <p:nvCxnSpPr>
          <p:cNvPr id="178" name="Google Shape;178;p16"/>
          <p:cNvCxnSpPr/>
          <p:nvPr/>
        </p:nvCxnSpPr>
        <p:spPr>
          <a:xfrm rot="10800000">
            <a:off x="145" y="4110074"/>
            <a:ext cx="6331800" cy="0"/>
          </a:xfrm>
          <a:prstGeom prst="straightConnector1">
            <a:avLst/>
          </a:prstGeom>
          <a:noFill/>
          <a:ln w="19050" cap="sq" cmpd="sng">
            <a:solidFill>
              <a:srgbClr val="F8D35E"/>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p:tgtEl>
                                          <p:spTgt spid="1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Sample Summary - Online Return</a:t>
            </a:r>
            <a:endParaRPr>
              <a:solidFill>
                <a:schemeClr val="lt1"/>
              </a:solidFill>
            </a:endParaRPr>
          </a:p>
        </p:txBody>
      </p:sp>
      <p:sp>
        <p:nvSpPr>
          <p:cNvPr id="487" name="Google Shape;487;p43"/>
          <p:cNvSpPr txBox="1">
            <a:spLocks noGrp="1"/>
          </p:cNvSpPr>
          <p:nvPr>
            <p:ph type="body" idx="4294967295"/>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000000"/>
              </a:buClr>
              <a:buSzPts val="1100"/>
              <a:buNone/>
            </a:pPr>
            <a:r>
              <a:rPr lang="en" sz="3000">
                <a:solidFill>
                  <a:schemeClr val="lt1"/>
                </a:solidFill>
                <a:latin typeface="Arial"/>
                <a:ea typeface="Arial"/>
                <a:cs typeface="Arial"/>
                <a:sym typeface="Arial"/>
              </a:rPr>
              <a:t>Total Number = 960 (sample size)</a:t>
            </a:r>
            <a:endParaRPr sz="3000">
              <a:solidFill>
                <a:schemeClr val="lt1"/>
              </a:solidFill>
              <a:latin typeface="Arial"/>
              <a:ea typeface="Arial"/>
              <a:cs typeface="Arial"/>
              <a:sym typeface="Arial"/>
            </a:endParaRPr>
          </a:p>
          <a:p>
            <a:pPr marL="457200" lvl="0" indent="0" algn="l" rtl="0">
              <a:spcBef>
                <a:spcPts val="1000"/>
              </a:spcBef>
              <a:spcAft>
                <a:spcPts val="0"/>
              </a:spcAft>
              <a:buNone/>
            </a:pPr>
            <a:r>
              <a:rPr lang="en" sz="3000">
                <a:solidFill>
                  <a:schemeClr val="lt1"/>
                </a:solidFill>
                <a:latin typeface="Arial"/>
                <a:ea typeface="Arial"/>
                <a:cs typeface="Arial"/>
                <a:sym typeface="Arial"/>
              </a:rPr>
              <a:t>                                            </a:t>
            </a:r>
            <a:r>
              <a:rPr lang="en" sz="3000" b="1">
                <a:solidFill>
                  <a:schemeClr val="accent3"/>
                </a:solidFill>
                <a:latin typeface="Arial"/>
                <a:ea typeface="Arial"/>
                <a:cs typeface="Arial"/>
                <a:sym typeface="Arial"/>
              </a:rPr>
              <a:t>Mean              Max             Min</a:t>
            </a:r>
            <a:endParaRPr sz="3000" b="1">
              <a:solidFill>
                <a:schemeClr val="accent3"/>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Online return value</a:t>
            </a:r>
            <a:r>
              <a:rPr lang="en" sz="3000">
                <a:solidFill>
                  <a:schemeClr val="lt1"/>
                </a:solidFill>
                <a:latin typeface="Arial"/>
                <a:ea typeface="Arial"/>
                <a:cs typeface="Arial"/>
                <a:sym typeface="Arial"/>
              </a:rPr>
              <a:t>         14,748.5       254,989.6           0</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Online return quantity</a:t>
            </a:r>
            <a:r>
              <a:rPr lang="en" sz="3000">
                <a:solidFill>
                  <a:schemeClr val="lt1"/>
                </a:solidFill>
                <a:latin typeface="Arial"/>
                <a:ea typeface="Arial"/>
                <a:cs typeface="Arial"/>
                <a:sym typeface="Arial"/>
              </a:rPr>
              <a:t>        56.4              1033               0</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Clr>
                <a:srgbClr val="000000"/>
              </a:buClr>
              <a:buSzPts val="1100"/>
              <a:buNone/>
            </a:pP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Three online channel</a:t>
            </a:r>
            <a:endParaRPr sz="3000">
              <a:solidFill>
                <a:schemeClr val="lt1"/>
              </a:solidFill>
              <a:latin typeface="Arial"/>
              <a:ea typeface="Arial"/>
              <a:cs typeface="Arial"/>
              <a:sym typeface="Arial"/>
            </a:endParaRPr>
          </a:p>
          <a:p>
            <a:pPr marL="457200" lvl="0" indent="0" algn="l" rtl="0">
              <a:lnSpc>
                <a:spcPct val="90000"/>
              </a:lnSpc>
              <a:spcBef>
                <a:spcPts val="0"/>
              </a:spcBef>
              <a:spcAft>
                <a:spcPts val="0"/>
              </a:spcAft>
              <a:buNone/>
            </a:pPr>
            <a:r>
              <a:rPr lang="en" sz="3000">
                <a:solidFill>
                  <a:schemeClr val="lt1"/>
                </a:solidFill>
                <a:latin typeface="Arial"/>
                <a:ea typeface="Arial"/>
                <a:cs typeface="Arial"/>
                <a:sym typeface="Arial"/>
              </a:rPr>
              <a:t>#2 Primary brand      #6 Secondary brand     #10 Sister brand</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 (monthly, year)</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4"/>
          <p:cNvSpPr txBox="1">
            <a:spLocks noGrp="1"/>
          </p:cNvSpPr>
          <p:nvPr>
            <p:ph type="title" idx="4294967295"/>
          </p:nvPr>
        </p:nvSpPr>
        <p:spPr>
          <a:xfrm>
            <a:off x="339400" y="3647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Variables - Online Return</a:t>
            </a:r>
            <a:endParaRPr>
              <a:solidFill>
                <a:schemeClr val="lt1"/>
              </a:solidFill>
            </a:endParaRPr>
          </a:p>
        </p:txBody>
      </p:sp>
      <p:sp>
        <p:nvSpPr>
          <p:cNvPr id="494" name="Google Shape;494;p44"/>
          <p:cNvSpPr txBox="1">
            <a:spLocks noGrp="1"/>
          </p:cNvSpPr>
          <p:nvPr>
            <p:ph type="body" idx="4294967295"/>
          </p:nvPr>
        </p:nvSpPr>
        <p:spPr>
          <a:xfrm>
            <a:off x="339400" y="13080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chemeClr val="dk1"/>
              </a:buClr>
              <a:buSzPts val="1800"/>
              <a:buNone/>
            </a:pPr>
            <a:endParaRPr/>
          </a:p>
        </p:txBody>
      </p:sp>
      <p:pic>
        <p:nvPicPr>
          <p:cNvPr id="495" name="Google Shape;495;p44"/>
          <p:cNvPicPr preferRelativeResize="0"/>
          <p:nvPr/>
        </p:nvPicPr>
        <p:blipFill rotWithShape="1">
          <a:blip r:embed="rId3">
            <a:alphaModFix/>
          </a:blip>
          <a:srcRect/>
          <a:stretch/>
        </p:blipFill>
        <p:spPr>
          <a:xfrm>
            <a:off x="339400" y="1381195"/>
            <a:ext cx="11642225" cy="5114030"/>
          </a:xfrm>
          <a:prstGeom prst="rect">
            <a:avLst/>
          </a:prstGeom>
          <a:noFill/>
          <a:ln>
            <a:noFill/>
          </a:ln>
        </p:spPr>
      </p:pic>
      <p:sp>
        <p:nvSpPr>
          <p:cNvPr id="496" name="Google Shape;496;p44"/>
          <p:cNvSpPr/>
          <p:nvPr/>
        </p:nvSpPr>
        <p:spPr>
          <a:xfrm>
            <a:off x="398825" y="3904025"/>
            <a:ext cx="11192400" cy="222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398825" y="4427525"/>
            <a:ext cx="11192400" cy="222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6789725" y="774075"/>
            <a:ext cx="2746200" cy="496500"/>
          </a:xfrm>
          <a:prstGeom prst="wedgeRectCallout">
            <a:avLst>
              <a:gd name="adj1" fmla="val -44054"/>
              <a:gd name="adj2" fmla="val 85896"/>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b="1">
                <a:solidFill>
                  <a:srgbClr val="FFFFFF"/>
                </a:solidFill>
              </a:rPr>
              <a:t> Dependent Variables:</a:t>
            </a:r>
            <a:endParaRPr sz="1800" b="1">
              <a:solidFill>
                <a:srgbClr val="FFFFFF"/>
              </a:solidFill>
            </a:endParaRPr>
          </a:p>
          <a:p>
            <a:pPr marL="0" lvl="0" indent="0" algn="l" rtl="0">
              <a:spcBef>
                <a:spcPts val="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5"/>
          <p:cNvSpPr/>
          <p:nvPr/>
        </p:nvSpPr>
        <p:spPr>
          <a:xfrm>
            <a:off x="3429000" y="2805575"/>
            <a:ext cx="4416300" cy="514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txBox="1">
            <a:spLocks noGrp="1"/>
          </p:cNvSpPr>
          <p:nvPr>
            <p:ph type="body" idx="4294967295"/>
          </p:nvPr>
        </p:nvSpPr>
        <p:spPr>
          <a:xfrm>
            <a:off x="415650" y="14456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29B9A6"/>
                </a:solidFill>
                <a:latin typeface="Arial"/>
                <a:ea typeface="Arial"/>
                <a:cs typeface="Arial"/>
                <a:sym typeface="Arial"/>
              </a:rPr>
              <a:t>    </a:t>
            </a:r>
            <a:r>
              <a:rPr lang="en" sz="3000" b="1">
                <a:solidFill>
                  <a:srgbClr val="A4C2F4"/>
                </a:solidFill>
                <a:latin typeface="Arial"/>
                <a:ea typeface="Arial"/>
                <a:cs typeface="Arial"/>
                <a:sym typeface="Arial"/>
              </a:rPr>
              <a:t> </a:t>
            </a:r>
            <a:r>
              <a:rPr lang="en" sz="3000" b="1">
                <a:solidFill>
                  <a:srgbClr val="FFFFFF"/>
                </a:solidFill>
                <a:latin typeface="Arial"/>
                <a:ea typeface="Arial"/>
                <a:cs typeface="Arial"/>
                <a:sym typeface="Arial"/>
              </a:rPr>
              <a:t>For ONLINE Return Value</a:t>
            </a:r>
            <a:endParaRPr sz="30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ln(returnvalue) ~ </a:t>
            </a:r>
            <a:r>
              <a:rPr lang="en" b="1">
                <a:solidFill>
                  <a:schemeClr val="lt1"/>
                </a:solidFill>
              </a:rPr>
              <a:t>month_group*policy_change</a:t>
            </a:r>
            <a:r>
              <a:rPr lang="en">
                <a:solidFill>
                  <a:srgbClr val="FFFFFF"/>
                </a:solidFill>
              </a:rPr>
              <a:t> + ln(salesvalue) +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avg_female + avg_age + avg_income + avg_homeowner + avg_residency        </a:t>
            </a:r>
            <a:endParaRPr>
              <a:solidFill>
                <a:srgbClr val="FFFFFF"/>
              </a:solidFill>
            </a:endParaRPr>
          </a:p>
          <a:p>
            <a:pPr marL="0" lvl="0" indent="0" algn="l" rtl="0">
              <a:lnSpc>
                <a:spcPct val="90000"/>
              </a:lnSpc>
              <a:spcBef>
                <a:spcPts val="2133"/>
              </a:spcBef>
              <a:spcAft>
                <a:spcPts val="2133"/>
              </a:spcAft>
              <a:buClr>
                <a:schemeClr val="dk1"/>
              </a:buClr>
              <a:buSzPts val="1100"/>
              <a:buFont typeface="Arial"/>
              <a:buNone/>
            </a:pPr>
            <a:r>
              <a:rPr lang="en">
                <a:solidFill>
                  <a:srgbClr val="FFFFFF"/>
                </a:solidFill>
              </a:rPr>
              <a:t>     +avg_childowner</a:t>
            </a:r>
            <a:endParaRPr/>
          </a:p>
        </p:txBody>
      </p:sp>
      <p:sp>
        <p:nvSpPr>
          <p:cNvPr id="506" name="Google Shape;506;p4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507" name="Google Shape;507;p45"/>
          <p:cNvSpPr/>
          <p:nvPr/>
        </p:nvSpPr>
        <p:spPr>
          <a:xfrm>
            <a:off x="6291950" y="146450"/>
            <a:ext cx="5581200" cy="2110200"/>
          </a:xfrm>
          <a:prstGeom prst="wedgeRectCallout">
            <a:avLst>
              <a:gd name="adj1" fmla="val -42941"/>
              <a:gd name="adj2" fmla="val 71822"/>
            </a:avLst>
          </a:prstGeom>
          <a:solidFill>
            <a:schemeClr val="accen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508" name="Google Shape;508;p45"/>
          <p:cNvSpPr/>
          <p:nvPr/>
        </p:nvSpPr>
        <p:spPr>
          <a:xfrm rot="-6029205">
            <a:off x="614416" y="1697832"/>
            <a:ext cx="397235" cy="342335"/>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509" name="Google Shape;509;p45"/>
          <p:cNvSpPr/>
          <p:nvPr/>
        </p:nvSpPr>
        <p:spPr>
          <a:xfrm>
            <a:off x="7768975" y="593375"/>
            <a:ext cx="1038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7741375" y="1445600"/>
            <a:ext cx="1038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6"/>
          <p:cNvSpPr txBox="1">
            <a:spLocks noGrp="1"/>
          </p:cNvSpPr>
          <p:nvPr>
            <p:ph type="title" idx="4294967295"/>
          </p:nvPr>
        </p:nvSpPr>
        <p:spPr>
          <a:xfrm>
            <a:off x="415600" y="6695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return value </a:t>
            </a:r>
            <a:endParaRPr>
              <a:solidFill>
                <a:srgbClr val="FFFFFF"/>
              </a:solidFill>
            </a:endParaRPr>
          </a:p>
        </p:txBody>
      </p:sp>
      <p:sp>
        <p:nvSpPr>
          <p:cNvPr id="517" name="Google Shape;517;p46"/>
          <p:cNvSpPr txBox="1">
            <a:spLocks noGrp="1"/>
          </p:cNvSpPr>
          <p:nvPr>
            <p:ph type="body" idx="4294967295"/>
          </p:nvPr>
        </p:nvSpPr>
        <p:spPr>
          <a:xfrm>
            <a:off x="415650" y="1597983"/>
            <a:ext cx="11360700" cy="45552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Is insignificant</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-0.10</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(0.18)</a:t>
            </a:r>
            <a:endParaRPr sz="3600">
              <a:solidFill>
                <a:srgbClr val="FFFFFF"/>
              </a:solidFill>
            </a:endParaRPr>
          </a:p>
        </p:txBody>
      </p:sp>
      <p:sp>
        <p:nvSpPr>
          <p:cNvPr id="518" name="Google Shape;518;p46"/>
          <p:cNvSpPr/>
          <p:nvPr/>
        </p:nvSpPr>
        <p:spPr>
          <a:xfrm>
            <a:off x="596825" y="2080150"/>
            <a:ext cx="5784536" cy="536951"/>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Insignificant Impact</a:t>
            </a:r>
          </a:p>
        </p:txBody>
      </p:sp>
      <p:grpSp>
        <p:nvGrpSpPr>
          <p:cNvPr id="519" name="Google Shape;519;p46"/>
          <p:cNvGrpSpPr/>
          <p:nvPr/>
        </p:nvGrpSpPr>
        <p:grpSpPr>
          <a:xfrm>
            <a:off x="7455250" y="244925"/>
            <a:ext cx="3806936" cy="6368149"/>
            <a:chOff x="7455250" y="244925"/>
            <a:chExt cx="3806936" cy="6368149"/>
          </a:xfrm>
        </p:grpSpPr>
        <p:pic>
          <p:nvPicPr>
            <p:cNvPr id="520" name="Google Shape;520;p46"/>
            <p:cNvPicPr preferRelativeResize="0"/>
            <p:nvPr/>
          </p:nvPicPr>
          <p:blipFill>
            <a:blip r:embed="rId3">
              <a:alphaModFix/>
            </a:blip>
            <a:stretch>
              <a:fillRect/>
            </a:stretch>
          </p:blipFill>
          <p:spPr>
            <a:xfrm>
              <a:off x="7455262" y="244925"/>
              <a:ext cx="3806924" cy="6368149"/>
            </a:xfrm>
            <a:prstGeom prst="rect">
              <a:avLst/>
            </a:prstGeom>
            <a:noFill/>
            <a:ln>
              <a:noFill/>
            </a:ln>
          </p:spPr>
        </p:pic>
        <p:pic>
          <p:nvPicPr>
            <p:cNvPr id="521" name="Google Shape;521;p46"/>
            <p:cNvPicPr preferRelativeResize="0"/>
            <p:nvPr/>
          </p:nvPicPr>
          <p:blipFill rotWithShape="1">
            <a:blip r:embed="rId4">
              <a:alphaModFix/>
            </a:blip>
            <a:srcRect l="1429" t="1136" b="16484"/>
            <a:stretch/>
          </p:blipFill>
          <p:spPr>
            <a:xfrm>
              <a:off x="7455250" y="5690538"/>
              <a:ext cx="1964225" cy="263675"/>
            </a:xfrm>
            <a:prstGeom prst="rect">
              <a:avLst/>
            </a:prstGeom>
            <a:noFill/>
            <a:ln>
              <a:noFill/>
            </a:ln>
          </p:spPr>
        </p:pic>
      </p:grpSp>
      <p:sp>
        <p:nvSpPr>
          <p:cNvPr id="522" name="Google Shape;522;p46"/>
          <p:cNvSpPr/>
          <p:nvPr/>
        </p:nvSpPr>
        <p:spPr>
          <a:xfrm>
            <a:off x="7332525" y="5621975"/>
            <a:ext cx="4052400" cy="400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7"/>
          <p:cNvSpPr txBox="1">
            <a:spLocks noGrp="1"/>
          </p:cNvSpPr>
          <p:nvPr>
            <p:ph type="body" idx="4294967295"/>
          </p:nvPr>
        </p:nvSpPr>
        <p:spPr>
          <a:xfrm>
            <a:off x="339400" y="138423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2  Marginal Plot</a:t>
            </a:r>
            <a:endParaRPr sz="3600">
              <a:solidFill>
                <a:srgbClr val="FFFFFF"/>
              </a:solidFill>
            </a:endParaRPr>
          </a:p>
          <a:p>
            <a:pPr marL="0" lvl="0" indent="0" algn="l" rtl="0">
              <a:spcBef>
                <a:spcPts val="1000"/>
              </a:spcBef>
              <a:spcAft>
                <a:spcPts val="0"/>
              </a:spcAft>
              <a:buNone/>
            </a:pPr>
            <a:r>
              <a:rPr lang="en" sz="3600">
                <a:solidFill>
                  <a:srgbClr val="FFFFFF"/>
                </a:solidFill>
              </a:rPr>
              <a:t>        Almost Parallel  </a:t>
            </a:r>
            <a:endParaRPr sz="3600">
              <a:solidFill>
                <a:srgbClr val="FFFFFF"/>
              </a:solidFill>
            </a:endParaRPr>
          </a:p>
        </p:txBody>
      </p:sp>
      <p:sp>
        <p:nvSpPr>
          <p:cNvPr id="529" name="Google Shape;529;p47"/>
          <p:cNvSpPr txBox="1">
            <a:spLocks noGrp="1"/>
          </p:cNvSpPr>
          <p:nvPr>
            <p:ph type="title" idx="4294967295"/>
          </p:nvPr>
        </p:nvSpPr>
        <p:spPr>
          <a:xfrm>
            <a:off x="339400" y="4409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return value </a:t>
            </a:r>
            <a:endParaRPr>
              <a:solidFill>
                <a:srgbClr val="FFFFFF"/>
              </a:solidFill>
            </a:endParaRPr>
          </a:p>
        </p:txBody>
      </p:sp>
      <p:pic>
        <p:nvPicPr>
          <p:cNvPr id="530" name="Google Shape;530;p47"/>
          <p:cNvPicPr preferRelativeResize="0"/>
          <p:nvPr/>
        </p:nvPicPr>
        <p:blipFill>
          <a:blip r:embed="rId3">
            <a:alphaModFix/>
          </a:blip>
          <a:stretch>
            <a:fillRect/>
          </a:stretch>
        </p:blipFill>
        <p:spPr>
          <a:xfrm>
            <a:off x="5473525" y="1496500"/>
            <a:ext cx="6566077" cy="4717651"/>
          </a:xfrm>
          <a:prstGeom prst="rect">
            <a:avLst/>
          </a:prstGeom>
          <a:noFill/>
          <a:ln>
            <a:noFill/>
          </a:ln>
        </p:spPr>
      </p:pic>
      <p:sp>
        <p:nvSpPr>
          <p:cNvPr id="531" name="Google Shape;531;p47"/>
          <p:cNvSpPr/>
          <p:nvPr/>
        </p:nvSpPr>
        <p:spPr>
          <a:xfrm>
            <a:off x="520625" y="1747650"/>
            <a:ext cx="4821300" cy="489849"/>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Insignificant Impact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538" name="Google Shape;538;p48"/>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4"/>
                </a:solidFill>
                <a:latin typeface="Arial"/>
                <a:ea typeface="Arial"/>
                <a:cs typeface="Arial"/>
                <a:sym typeface="Arial"/>
              </a:rPr>
              <a:t>     </a:t>
            </a:r>
            <a:r>
              <a:rPr lang="en" sz="3000" b="1">
                <a:solidFill>
                  <a:srgbClr val="FFFFFF"/>
                </a:solidFill>
                <a:latin typeface="Arial"/>
                <a:ea typeface="Arial"/>
                <a:cs typeface="Arial"/>
                <a:sym typeface="Arial"/>
              </a:rPr>
              <a:t>For ONLINE Return Quantity</a:t>
            </a:r>
            <a:endParaRPr sz="3000" b="1">
              <a:solidFill>
                <a:srgbClr val="FFFFFF"/>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lt2"/>
              </a:solidFill>
              <a:latin typeface="Arial"/>
              <a:ea typeface="Arial"/>
              <a:cs typeface="Arial"/>
              <a:sym typeface="Arial"/>
            </a:endParaRPr>
          </a:p>
          <a:p>
            <a:pPr marL="457200" lvl="0" indent="0" algn="l" rtl="0">
              <a:lnSpc>
                <a:spcPct val="100000"/>
              </a:lnSpc>
              <a:spcBef>
                <a:spcPts val="1000"/>
              </a:spcBef>
              <a:spcAft>
                <a:spcPts val="0"/>
              </a:spcAft>
              <a:buNone/>
            </a:pPr>
            <a:r>
              <a:rPr lang="en" sz="3000" b="1">
                <a:solidFill>
                  <a:schemeClr val="lt2"/>
                </a:solidFill>
                <a:latin typeface="Arial"/>
                <a:ea typeface="Arial"/>
                <a:cs typeface="Arial"/>
                <a:sym typeface="Arial"/>
              </a:rPr>
              <a:t>Negative Binomial model</a:t>
            </a:r>
            <a:endParaRPr sz="3000" b="1">
              <a:solidFill>
                <a:schemeClr val="lt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         Returnquantity ~ </a:t>
            </a:r>
            <a:r>
              <a:rPr lang="en" b="1">
                <a:solidFill>
                  <a:srgbClr val="FFFFFF"/>
                </a:solidFill>
              </a:rPr>
              <a:t>month_group*policy_change</a:t>
            </a:r>
            <a:r>
              <a:rPr lang="en">
                <a:solidFill>
                  <a:srgbClr val="FFFFFF"/>
                </a:solidFill>
              </a:rPr>
              <a:t> + ln(salesquantity) +    </a:t>
            </a:r>
            <a:endParaRPr>
              <a:solidFill>
                <a:srgbClr val="FFFFFF"/>
              </a:solidFill>
            </a:endParaRPr>
          </a:p>
          <a:p>
            <a:pPr marL="0" lvl="0" indent="0" algn="l" rtl="0">
              <a:lnSpc>
                <a:spcPct val="10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marL="0" lvl="0" indent="0" algn="l" rtl="0">
              <a:lnSpc>
                <a:spcPct val="100000"/>
              </a:lnSpc>
              <a:spcBef>
                <a:spcPts val="2133"/>
              </a:spcBef>
              <a:spcAft>
                <a:spcPts val="2133"/>
              </a:spcAft>
              <a:buClr>
                <a:schemeClr val="dk1"/>
              </a:buClr>
              <a:buSzPts val="1100"/>
              <a:buFont typeface="Arial"/>
              <a:buNone/>
            </a:pPr>
            <a:r>
              <a:rPr lang="en">
                <a:solidFill>
                  <a:srgbClr val="FFFFFF"/>
                </a:solidFill>
              </a:rPr>
              <a:t>         avg_residency +avg_childowner</a:t>
            </a:r>
            <a:br>
              <a:rPr lang="en">
                <a:solidFill>
                  <a:srgbClr val="FFFFFF"/>
                </a:solidFill>
              </a:rPr>
            </a:br>
            <a:endParaRPr/>
          </a:p>
        </p:txBody>
      </p:sp>
      <p:sp>
        <p:nvSpPr>
          <p:cNvPr id="539" name="Google Shape;539;p48"/>
          <p:cNvSpPr/>
          <p:nvPr/>
        </p:nvSpPr>
        <p:spPr>
          <a:xfrm rot="-6029205">
            <a:off x="614416" y="1697832"/>
            <a:ext cx="397235" cy="342335"/>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540" name="Google Shape;540;p48"/>
          <p:cNvSpPr/>
          <p:nvPr/>
        </p:nvSpPr>
        <p:spPr>
          <a:xfrm>
            <a:off x="6653675" y="222650"/>
            <a:ext cx="5463000" cy="2110200"/>
          </a:xfrm>
          <a:prstGeom prst="wedgeRectCallout">
            <a:avLst>
              <a:gd name="adj1" fmla="val -42941"/>
              <a:gd name="adj2" fmla="val 71822"/>
            </a:avLst>
          </a:prstGeom>
          <a:solidFill>
            <a:schemeClr val="accen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541" name="Google Shape;541;p48"/>
          <p:cNvSpPr/>
          <p:nvPr/>
        </p:nvSpPr>
        <p:spPr>
          <a:xfrm>
            <a:off x="8172576" y="669575"/>
            <a:ext cx="999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8198575" y="1521800"/>
            <a:ext cx="1038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3740850" y="3352800"/>
            <a:ext cx="4431600" cy="514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9"/>
          <p:cNvSpPr txBox="1">
            <a:spLocks noGrp="1"/>
          </p:cNvSpPr>
          <p:nvPr>
            <p:ph type="body" idx="4294967295"/>
          </p:nvPr>
        </p:nvSpPr>
        <p:spPr>
          <a:xfrm>
            <a:off x="415650" y="1521783"/>
            <a:ext cx="11360700" cy="45552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0.89*</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(0.06)</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Decrease 11% on return quantity</a:t>
            </a:r>
            <a:endParaRPr sz="3600">
              <a:solidFill>
                <a:srgbClr val="FFFFFF"/>
              </a:solidFill>
            </a:endParaRPr>
          </a:p>
          <a:p>
            <a:pPr marL="0" lvl="0" indent="0" algn="l" rtl="0">
              <a:lnSpc>
                <a:spcPct val="100000"/>
              </a:lnSpc>
              <a:spcBef>
                <a:spcPts val="0"/>
              </a:spcBef>
              <a:spcAft>
                <a:spcPts val="0"/>
              </a:spcAft>
              <a:buNone/>
            </a:pPr>
            <a:r>
              <a:rPr lang="en" sz="3600" b="1">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sp>
        <p:nvSpPr>
          <p:cNvPr id="550" name="Google Shape;550;p49"/>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return quantity </a:t>
            </a:r>
            <a:endParaRPr>
              <a:solidFill>
                <a:srgbClr val="FFFFFF"/>
              </a:solidFill>
            </a:endParaRPr>
          </a:p>
        </p:txBody>
      </p:sp>
      <p:pic>
        <p:nvPicPr>
          <p:cNvPr id="551" name="Google Shape;551;p49"/>
          <p:cNvPicPr preferRelativeResize="0"/>
          <p:nvPr/>
        </p:nvPicPr>
        <p:blipFill>
          <a:blip r:embed="rId3">
            <a:alphaModFix/>
          </a:blip>
          <a:stretch>
            <a:fillRect/>
          </a:stretch>
        </p:blipFill>
        <p:spPr>
          <a:xfrm>
            <a:off x="7820200" y="154813"/>
            <a:ext cx="3956100" cy="6548384"/>
          </a:xfrm>
          <a:prstGeom prst="rect">
            <a:avLst/>
          </a:prstGeom>
          <a:noFill/>
          <a:ln>
            <a:noFill/>
          </a:ln>
        </p:spPr>
      </p:pic>
      <p:sp>
        <p:nvSpPr>
          <p:cNvPr id="552" name="Google Shape;552;p49"/>
          <p:cNvSpPr/>
          <p:nvPr/>
        </p:nvSpPr>
        <p:spPr>
          <a:xfrm>
            <a:off x="7785550" y="5683350"/>
            <a:ext cx="3956100" cy="4305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49"/>
          <p:cNvSpPr/>
          <p:nvPr/>
        </p:nvSpPr>
        <p:spPr>
          <a:xfrm>
            <a:off x="596825" y="2003950"/>
            <a:ext cx="5321027" cy="593775"/>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Significant Impact</a:t>
            </a:r>
          </a:p>
        </p:txBody>
      </p:sp>
      <p:pic>
        <p:nvPicPr>
          <p:cNvPr id="554" name="Google Shape;554;p49"/>
          <p:cNvPicPr preferRelativeResize="0"/>
          <p:nvPr/>
        </p:nvPicPr>
        <p:blipFill rotWithShape="1">
          <a:blip r:embed="rId4">
            <a:alphaModFix/>
          </a:blip>
          <a:srcRect l="1429" t="1136" b="16484"/>
          <a:stretch/>
        </p:blipFill>
        <p:spPr>
          <a:xfrm>
            <a:off x="7820200" y="5690563"/>
            <a:ext cx="1964225" cy="263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0"/>
          <p:cNvSpPr txBox="1">
            <a:spLocks noGrp="1"/>
          </p:cNvSpPr>
          <p:nvPr>
            <p:ph type="body" idx="4294967295"/>
          </p:nvPr>
        </p:nvSpPr>
        <p:spPr>
          <a:xfrm>
            <a:off x="415600" y="1536633"/>
            <a:ext cx="113607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2  Marginal Plot</a:t>
            </a:r>
            <a:endParaRPr sz="3600">
              <a:solidFill>
                <a:srgbClr val="FFFFFF"/>
              </a:solidFill>
            </a:endParaRPr>
          </a:p>
          <a:p>
            <a:pPr marL="0" lvl="0" indent="0" algn="l" rtl="0">
              <a:spcBef>
                <a:spcPts val="1000"/>
              </a:spcBef>
              <a:spcAft>
                <a:spcPts val="0"/>
              </a:spcAft>
              <a:buNone/>
            </a:pPr>
            <a:r>
              <a:rPr lang="en" sz="3600">
                <a:solidFill>
                  <a:srgbClr val="FFFFFF"/>
                </a:solidFill>
              </a:rPr>
              <a:t>Decrease in return quantity </a:t>
            </a:r>
            <a:endParaRPr sz="3600">
              <a:solidFill>
                <a:srgbClr val="FFFFFF"/>
              </a:solidFill>
            </a:endParaRPr>
          </a:p>
        </p:txBody>
      </p:sp>
      <p:sp>
        <p:nvSpPr>
          <p:cNvPr id="561" name="Google Shape;561;p50"/>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Online return quantity </a:t>
            </a:r>
            <a:endParaRPr>
              <a:solidFill>
                <a:srgbClr val="FFFFFF"/>
              </a:solidFill>
            </a:endParaRPr>
          </a:p>
        </p:txBody>
      </p:sp>
      <p:pic>
        <p:nvPicPr>
          <p:cNvPr id="562" name="Google Shape;562;p50"/>
          <p:cNvPicPr preferRelativeResize="0"/>
          <p:nvPr/>
        </p:nvPicPr>
        <p:blipFill>
          <a:blip r:embed="rId3">
            <a:alphaModFix/>
          </a:blip>
          <a:stretch>
            <a:fillRect/>
          </a:stretch>
        </p:blipFill>
        <p:spPr>
          <a:xfrm>
            <a:off x="5673350" y="1907975"/>
            <a:ext cx="6518649" cy="4661050"/>
          </a:xfrm>
          <a:prstGeom prst="rect">
            <a:avLst/>
          </a:prstGeom>
          <a:noFill/>
          <a:ln>
            <a:noFill/>
          </a:ln>
        </p:spPr>
      </p:pic>
      <p:sp>
        <p:nvSpPr>
          <p:cNvPr id="563" name="Google Shape;563;p50"/>
          <p:cNvSpPr/>
          <p:nvPr/>
        </p:nvSpPr>
        <p:spPr>
          <a:xfrm>
            <a:off x="596825" y="1900050"/>
            <a:ext cx="4628328" cy="489849"/>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Significant Impact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Online Return</a:t>
            </a:r>
            <a:endParaRPr>
              <a:solidFill>
                <a:schemeClr val="lt1"/>
              </a:solidFill>
            </a:endParaRPr>
          </a:p>
        </p:txBody>
      </p:sp>
      <p:sp>
        <p:nvSpPr>
          <p:cNvPr id="570" name="Google Shape;570;p51"/>
          <p:cNvSpPr txBox="1">
            <a:spLocks noGrp="1"/>
          </p:cNvSpPr>
          <p:nvPr>
            <p:ph type="body" idx="4294967295"/>
          </p:nvPr>
        </p:nvSpPr>
        <p:spPr>
          <a:xfrm>
            <a:off x="702500" y="1933500"/>
            <a:ext cx="11073900" cy="3862500"/>
          </a:xfrm>
          <a:prstGeom prst="rect">
            <a:avLst/>
          </a:prstGeom>
          <a:noFill/>
          <a:ln w="76200" cap="flat" cmpd="sng">
            <a:solidFill>
              <a:schemeClr val="accent1"/>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return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lead to </a:t>
            </a:r>
            <a:r>
              <a:rPr lang="en" sz="3600" u="sng">
                <a:solidFill>
                  <a:schemeClr val="lt1"/>
                </a:solidFill>
              </a:rPr>
              <a:t>11% decrease</a:t>
            </a:r>
            <a:r>
              <a:rPr lang="en" sz="3600">
                <a:solidFill>
                  <a:schemeClr val="lt1"/>
                </a:solidFill>
              </a:rPr>
              <a:t> on online return quantity.</a:t>
            </a: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pic>
        <p:nvPicPr>
          <p:cNvPr id="571" name="Google Shape;571;p51"/>
          <p:cNvPicPr preferRelativeResize="0"/>
          <p:nvPr/>
        </p:nvPicPr>
        <p:blipFill>
          <a:blip r:embed="rId3">
            <a:alphaModFix/>
          </a:blip>
          <a:stretch>
            <a:fillRect/>
          </a:stretch>
        </p:blipFill>
        <p:spPr>
          <a:xfrm>
            <a:off x="10721425" y="1083825"/>
            <a:ext cx="1202175" cy="1202175"/>
          </a:xfrm>
          <a:prstGeom prst="rect">
            <a:avLst/>
          </a:prstGeom>
          <a:noFill/>
          <a:ln>
            <a:noFill/>
          </a:ln>
        </p:spPr>
      </p:pic>
      <p:sp>
        <p:nvSpPr>
          <p:cNvPr id="572" name="Google Shape;572;p51"/>
          <p:cNvSpPr/>
          <p:nvPr/>
        </p:nvSpPr>
        <p:spPr>
          <a:xfrm>
            <a:off x="0" y="815718"/>
            <a:ext cx="393600" cy="520200"/>
          </a:xfrm>
          <a:prstGeom prst="rect">
            <a:avLst/>
          </a:prstGeom>
          <a:solidFill>
            <a:srgbClr val="3C7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2"/>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Research Question 4</a:t>
            </a:r>
            <a:endParaRPr>
              <a:solidFill>
                <a:schemeClr val="lt1"/>
              </a:solidFill>
            </a:endParaRPr>
          </a:p>
        </p:txBody>
      </p:sp>
      <p:sp>
        <p:nvSpPr>
          <p:cNvPr id="579" name="Google Shape;579;p52"/>
          <p:cNvSpPr txBox="1">
            <a:spLocks noGrp="1"/>
          </p:cNvSpPr>
          <p:nvPr>
            <p:ph type="body" idx="4294967295"/>
          </p:nvPr>
        </p:nvSpPr>
        <p:spPr>
          <a:xfrm>
            <a:off x="415650" y="2174925"/>
            <a:ext cx="11360700" cy="1788600"/>
          </a:xfrm>
          <a:prstGeom prst="rect">
            <a:avLst/>
          </a:prstGeom>
          <a:solidFill>
            <a:srgbClr val="EA9999"/>
          </a:solid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1800"/>
              <a:buNone/>
            </a:pPr>
            <a:r>
              <a:rPr lang="en" sz="4400">
                <a:solidFill>
                  <a:schemeClr val="lt1"/>
                </a:solidFill>
              </a:rPr>
              <a:t>    What is the impact of the policy change on </a:t>
            </a:r>
            <a:endParaRPr sz="4400">
              <a:solidFill>
                <a:schemeClr val="lt1"/>
              </a:solidFill>
            </a:endParaRPr>
          </a:p>
          <a:p>
            <a:pPr marL="0" lvl="0" indent="0" algn="l" rtl="0">
              <a:lnSpc>
                <a:spcPct val="90000"/>
              </a:lnSpc>
              <a:spcBef>
                <a:spcPts val="0"/>
              </a:spcBef>
              <a:spcAft>
                <a:spcPts val="0"/>
              </a:spcAft>
              <a:buClr>
                <a:schemeClr val="lt1"/>
              </a:buClr>
              <a:buSzPts val="1800"/>
              <a:buNone/>
            </a:pPr>
            <a:r>
              <a:rPr lang="en" sz="4400" b="1">
                <a:solidFill>
                  <a:schemeClr val="lt1"/>
                </a:solidFill>
              </a:rPr>
              <a:t>    </a:t>
            </a:r>
            <a:r>
              <a:rPr lang="en" sz="4400" b="1" u="sng">
                <a:solidFill>
                  <a:schemeClr val="lt1"/>
                </a:solidFill>
              </a:rPr>
              <a:t>physical store</a:t>
            </a:r>
            <a:r>
              <a:rPr lang="en" sz="4400" b="1">
                <a:solidFill>
                  <a:schemeClr val="lt1"/>
                </a:solidFill>
              </a:rPr>
              <a:t> </a:t>
            </a:r>
            <a:r>
              <a:rPr lang="en" sz="4400">
                <a:solidFill>
                  <a:schemeClr val="lt1"/>
                </a:solidFill>
              </a:rPr>
              <a:t>returns?</a:t>
            </a:r>
            <a:endParaRPr sz="4400">
              <a:solidFill>
                <a:schemeClr val="lt1"/>
              </a:solidFill>
            </a:endParaRPr>
          </a:p>
          <a:p>
            <a:pPr marL="0" lvl="0" indent="0" algn="l" rtl="0">
              <a:lnSpc>
                <a:spcPct val="90000"/>
              </a:lnSpc>
              <a:spcBef>
                <a:spcPts val="2133"/>
              </a:spcBef>
              <a:spcAft>
                <a:spcPts val="0"/>
              </a:spcAft>
              <a:buClr>
                <a:schemeClr val="dk1"/>
              </a:buClr>
              <a:buSzPts val="1800"/>
              <a:buNone/>
            </a:pPr>
            <a:endParaRPr sz="4400">
              <a:solidFill>
                <a:schemeClr val="lt1"/>
              </a:solidFill>
            </a:endParaRPr>
          </a:p>
          <a:p>
            <a:pPr marL="0" lvl="0" indent="0" algn="l" rtl="0">
              <a:lnSpc>
                <a:spcPct val="90000"/>
              </a:lnSpc>
              <a:spcBef>
                <a:spcPts val="2133"/>
              </a:spcBef>
              <a:spcAft>
                <a:spcPts val="2133"/>
              </a:spcAft>
              <a:buClr>
                <a:schemeClr val="dk1"/>
              </a:buClr>
              <a:buSzPts val="1800"/>
              <a:buNone/>
            </a:pPr>
            <a:endParaRPr sz="4400">
              <a:solidFill>
                <a:schemeClr val="lt1"/>
              </a:solidFill>
            </a:endParaRPr>
          </a:p>
        </p:txBody>
      </p:sp>
      <p:sp>
        <p:nvSpPr>
          <p:cNvPr id="580" name="Google Shape;580;p52"/>
          <p:cNvSpPr/>
          <p:nvPr/>
        </p:nvSpPr>
        <p:spPr>
          <a:xfrm>
            <a:off x="0" y="815718"/>
            <a:ext cx="393600" cy="520200"/>
          </a:xfrm>
          <a:prstGeom prst="rect">
            <a:avLst/>
          </a:prstGeom>
          <a:solidFill>
            <a:srgbClr val="EA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Background</a:t>
            </a:r>
            <a:endParaRPr>
              <a:solidFill>
                <a:srgbClr val="FFFFFF"/>
              </a:solidFill>
            </a:endParaRPr>
          </a:p>
        </p:txBody>
      </p:sp>
      <p:sp>
        <p:nvSpPr>
          <p:cNvPr id="185" name="Google Shape;185;p17"/>
          <p:cNvSpPr txBox="1">
            <a:spLocks noGrp="1"/>
          </p:cNvSpPr>
          <p:nvPr>
            <p:ph type="body" idx="1"/>
          </p:nvPr>
        </p:nvSpPr>
        <p:spPr>
          <a:xfrm>
            <a:off x="838200" y="2206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sz="3600">
                <a:solidFill>
                  <a:srgbClr val="FFFFFF"/>
                </a:solidFill>
              </a:rPr>
              <a:t>Returns </a:t>
            </a:r>
            <a:r>
              <a:rPr lang="en" sz="3600" b="1">
                <a:solidFill>
                  <a:srgbClr val="FFFFFF"/>
                </a:solidFill>
              </a:rPr>
              <a:t>reduce profits</a:t>
            </a:r>
            <a:r>
              <a:rPr lang="en" sz="3600">
                <a:solidFill>
                  <a:srgbClr val="FFFFFF"/>
                </a:solidFill>
              </a:rPr>
              <a:t> on average 5% to 6% for manufacturers and 4% for retailers (Accenture, 2011; Richardson, 2004). To get more profit , many companies have reduced their leniency of their return policy.</a:t>
            </a: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p:txBody>
      </p:sp>
      <p:sp>
        <p:nvSpPr>
          <p:cNvPr id="186" name="Google Shape;186;p17"/>
          <p:cNvSpPr/>
          <p:nvPr/>
        </p:nvSpPr>
        <p:spPr>
          <a:xfrm>
            <a:off x="0" y="8157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3"/>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Sample Summary - Store Return</a:t>
            </a:r>
            <a:endParaRPr>
              <a:solidFill>
                <a:schemeClr val="lt1"/>
              </a:solidFill>
            </a:endParaRPr>
          </a:p>
        </p:txBody>
      </p:sp>
      <p:sp>
        <p:nvSpPr>
          <p:cNvPr id="587" name="Google Shape;587;p53"/>
          <p:cNvSpPr txBox="1">
            <a:spLocks noGrp="1"/>
          </p:cNvSpPr>
          <p:nvPr>
            <p:ph type="body" idx="4294967295"/>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800"/>
              <a:buNone/>
            </a:pPr>
            <a:endParaRPr sz="1067">
              <a:solidFill>
                <a:schemeClr val="dk1"/>
              </a:solidFill>
              <a:latin typeface="Arial"/>
              <a:ea typeface="Arial"/>
              <a:cs typeface="Arial"/>
              <a:sym typeface="Arial"/>
            </a:endParaRPr>
          </a:p>
          <a:p>
            <a:pPr marL="0" lvl="0" indent="0" algn="l" rtl="0">
              <a:lnSpc>
                <a:spcPct val="90000"/>
              </a:lnSpc>
              <a:spcBef>
                <a:spcPts val="0"/>
              </a:spcBef>
              <a:spcAft>
                <a:spcPts val="2133"/>
              </a:spcAft>
              <a:buClr>
                <a:schemeClr val="dk1"/>
              </a:buClr>
              <a:buSzPts val="1800"/>
              <a:buNone/>
            </a:pPr>
            <a:endParaRPr sz="1067"/>
          </a:p>
        </p:txBody>
      </p:sp>
      <p:sp>
        <p:nvSpPr>
          <p:cNvPr id="588" name="Google Shape;588;p53"/>
          <p:cNvSpPr txBox="1">
            <a:spLocks noGrp="1"/>
          </p:cNvSpPr>
          <p:nvPr>
            <p:ph type="body" idx="4294967295"/>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3000">
                <a:solidFill>
                  <a:schemeClr val="lt1"/>
                </a:solidFill>
                <a:latin typeface="Arial"/>
                <a:ea typeface="Arial"/>
                <a:cs typeface="Arial"/>
                <a:sym typeface="Arial"/>
              </a:rPr>
              <a:t>Total Number = 8957 (sample size)</a:t>
            </a:r>
            <a:endParaRPr sz="3000" b="1">
              <a:solidFill>
                <a:schemeClr val="accent3"/>
              </a:solidFill>
              <a:latin typeface="Arial"/>
              <a:ea typeface="Arial"/>
              <a:cs typeface="Arial"/>
              <a:sym typeface="Arial"/>
            </a:endParaRPr>
          </a:p>
          <a:p>
            <a:pPr marL="457200" lvl="0" indent="0" algn="l" rtl="0">
              <a:lnSpc>
                <a:spcPct val="90000"/>
              </a:lnSpc>
              <a:spcBef>
                <a:spcPts val="0"/>
              </a:spcBef>
              <a:spcAft>
                <a:spcPts val="0"/>
              </a:spcAft>
              <a:buNone/>
            </a:pPr>
            <a:r>
              <a:rPr lang="en" sz="3000" b="1">
                <a:solidFill>
                  <a:schemeClr val="accent3"/>
                </a:solidFill>
                <a:latin typeface="Arial"/>
                <a:ea typeface="Arial"/>
                <a:cs typeface="Arial"/>
                <a:sym typeface="Arial"/>
              </a:rPr>
              <a:t>                                             Mean             Max             Min</a:t>
            </a:r>
            <a:endParaRPr sz="3000" b="1">
              <a:solidFill>
                <a:schemeClr val="accent3"/>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Store return value </a:t>
            </a:r>
            <a:r>
              <a:rPr lang="en" sz="3000">
                <a:solidFill>
                  <a:schemeClr val="lt1"/>
                </a:solidFill>
                <a:latin typeface="Arial"/>
                <a:ea typeface="Arial"/>
                <a:cs typeface="Arial"/>
                <a:sym typeface="Arial"/>
              </a:rPr>
              <a:t>            11, 569         142,150           0 </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b="1">
                <a:solidFill>
                  <a:schemeClr val="accent3"/>
                </a:solidFill>
                <a:latin typeface="Arial"/>
                <a:ea typeface="Arial"/>
                <a:cs typeface="Arial"/>
                <a:sym typeface="Arial"/>
              </a:rPr>
              <a:t>Store return quantity </a:t>
            </a:r>
            <a:r>
              <a:rPr lang="en" sz="3000">
                <a:solidFill>
                  <a:schemeClr val="lt1"/>
                </a:solidFill>
                <a:latin typeface="Arial"/>
                <a:ea typeface="Arial"/>
                <a:cs typeface="Arial"/>
                <a:sym typeface="Arial"/>
              </a:rPr>
              <a:t>          26.8              225               0</a:t>
            </a:r>
            <a:endParaRPr sz="3000">
              <a:solidFill>
                <a:schemeClr val="lt1"/>
              </a:solidFill>
              <a:latin typeface="Arial"/>
              <a:ea typeface="Arial"/>
              <a:cs typeface="Arial"/>
              <a:sym typeface="Arial"/>
            </a:endParaRPr>
          </a:p>
          <a:p>
            <a:pPr marL="0" lvl="0" indent="0" algn="l" rtl="0">
              <a:lnSpc>
                <a:spcPct val="90000"/>
              </a:lnSpc>
              <a:spcBef>
                <a:spcPts val="0"/>
              </a:spcBef>
              <a:spcAft>
                <a:spcPts val="0"/>
              </a:spcAft>
              <a:buClr>
                <a:srgbClr val="000000"/>
              </a:buClr>
              <a:buSzPts val="1100"/>
              <a:buNone/>
            </a:pP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marL="457200" lvl="0" indent="-419100" algn="l" rtl="0">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a:t>
            </a:r>
            <a:endParaRPr sz="30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4"/>
          <p:cNvSpPr txBox="1">
            <a:spLocks noGrp="1"/>
          </p:cNvSpPr>
          <p:nvPr>
            <p:ph type="title" idx="4294967295"/>
          </p:nvPr>
        </p:nvSpPr>
        <p:spPr>
          <a:xfrm>
            <a:off x="415600" y="4409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Variables - Store Return</a:t>
            </a:r>
            <a:endParaRPr>
              <a:solidFill>
                <a:srgbClr val="FFFFFF"/>
              </a:solidFill>
            </a:endParaRPr>
          </a:p>
        </p:txBody>
      </p:sp>
      <p:pic>
        <p:nvPicPr>
          <p:cNvPr id="595" name="Google Shape;595;p54"/>
          <p:cNvPicPr preferRelativeResize="0"/>
          <p:nvPr/>
        </p:nvPicPr>
        <p:blipFill rotWithShape="1">
          <a:blip r:embed="rId3">
            <a:alphaModFix/>
          </a:blip>
          <a:srcRect/>
          <a:stretch/>
        </p:blipFill>
        <p:spPr>
          <a:xfrm>
            <a:off x="1937182" y="1356983"/>
            <a:ext cx="8644051" cy="5321367"/>
          </a:xfrm>
          <a:prstGeom prst="rect">
            <a:avLst/>
          </a:prstGeom>
          <a:noFill/>
          <a:ln>
            <a:noFill/>
          </a:ln>
        </p:spPr>
      </p:pic>
      <p:sp>
        <p:nvSpPr>
          <p:cNvPr id="596" name="Google Shape;596;p54"/>
          <p:cNvSpPr/>
          <p:nvPr/>
        </p:nvSpPr>
        <p:spPr>
          <a:xfrm>
            <a:off x="1937175" y="3206350"/>
            <a:ext cx="8643900" cy="222600"/>
          </a:xfrm>
          <a:prstGeom prst="rect">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rot="10800000" flipH="1">
            <a:off x="1937175" y="3600725"/>
            <a:ext cx="8646600" cy="243900"/>
          </a:xfrm>
          <a:prstGeom prst="rect">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6371075" y="818575"/>
            <a:ext cx="2746200" cy="496500"/>
          </a:xfrm>
          <a:prstGeom prst="wedgeRectCallout">
            <a:avLst>
              <a:gd name="adj1" fmla="val -44054"/>
              <a:gd name="adj2" fmla="val 85896"/>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b="1">
                <a:solidFill>
                  <a:srgbClr val="FFFFFF"/>
                </a:solidFill>
              </a:rPr>
              <a:t> Dependent Variables:</a:t>
            </a:r>
            <a:endParaRPr sz="1800" b="1">
              <a:solidFill>
                <a:srgbClr val="FFFFFF"/>
              </a:solidFill>
            </a:endParaRPr>
          </a:p>
          <a:p>
            <a:pPr marL="0" lvl="0" indent="0" algn="l" rtl="0">
              <a:spcBef>
                <a:spcPts val="0"/>
              </a:spcBef>
              <a:spcAft>
                <a:spcPts val="0"/>
              </a:spcAft>
              <a:buNone/>
            </a:pP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a:spLocks noGrp="1"/>
          </p:cNvSpPr>
          <p:nvPr>
            <p:ph type="body" idx="4294967295"/>
          </p:nvPr>
        </p:nvSpPr>
        <p:spPr>
          <a:xfrm>
            <a:off x="41560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4"/>
                </a:solidFill>
                <a:latin typeface="Arial"/>
                <a:ea typeface="Arial"/>
                <a:cs typeface="Arial"/>
                <a:sym typeface="Arial"/>
              </a:rPr>
              <a:t>     </a:t>
            </a:r>
            <a:r>
              <a:rPr lang="en" sz="3000" b="1">
                <a:solidFill>
                  <a:srgbClr val="E06666"/>
                </a:solidFill>
                <a:latin typeface="Arial"/>
                <a:ea typeface="Arial"/>
                <a:cs typeface="Arial"/>
                <a:sym typeface="Arial"/>
              </a:rPr>
              <a:t>For STORE Return Value</a:t>
            </a:r>
            <a:endParaRPr sz="3000">
              <a:solidFill>
                <a:srgbClr val="E06666"/>
              </a:solidFill>
            </a:endParaRPr>
          </a:p>
          <a:p>
            <a:pPr marL="0" lvl="0" indent="0" algn="l" rtl="0">
              <a:lnSpc>
                <a:spcPct val="90000"/>
              </a:lnSpc>
              <a:spcBef>
                <a:spcPts val="0"/>
              </a:spcBef>
              <a:spcAft>
                <a:spcPts val="0"/>
              </a:spcAft>
              <a:buClr>
                <a:schemeClr val="dk1"/>
              </a:buClr>
              <a:buSzPts val="1100"/>
              <a:buFont typeface="Arial"/>
              <a:buNone/>
            </a:pP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ln (returnvalue+1) ~ policy_change + month_group + avg_female +avg_age + avg_income + avg_homeowner + avg_residency + avg_childowner +store_average_price + log(store_number_of_skus) + sa_gender + sa_full_time + sa_avg_years_of_exp + sa_married + sa_avg_rate_of_pay + store_average_price+sa_dependent + </a:t>
            </a:r>
            <a:r>
              <a:rPr lang="en" sz="3000" b="1">
                <a:solidFill>
                  <a:srgbClr val="FFFFFF"/>
                </a:solidFill>
              </a:rPr>
              <a:t>month_group*policy_change</a:t>
            </a:r>
            <a:endParaRPr sz="3000" b="1">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605" name="Google Shape;605;p55"/>
          <p:cNvSpPr/>
          <p:nvPr/>
        </p:nvSpPr>
        <p:spPr>
          <a:xfrm rot="-6029205">
            <a:off x="614416" y="1697832"/>
            <a:ext cx="397235" cy="342335"/>
          </a:xfrm>
          <a:prstGeom prst="triangle">
            <a:avLst>
              <a:gd name="adj" fmla="val 50000"/>
            </a:avLst>
          </a:prstGeom>
          <a:solidFill>
            <a:srgbClr val="E0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606" name="Google Shape;606;p55"/>
          <p:cNvSpPr/>
          <p:nvPr/>
        </p:nvSpPr>
        <p:spPr>
          <a:xfrm>
            <a:off x="6026725" y="222650"/>
            <a:ext cx="57495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 </a:t>
            </a:r>
            <a:r>
              <a:rPr lang="en"/>
              <a:t>=</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607" name="Google Shape;607;p55"/>
          <p:cNvSpPr/>
          <p:nvPr/>
        </p:nvSpPr>
        <p:spPr>
          <a:xfrm>
            <a:off x="7558900" y="6695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5"/>
          <p:cNvSpPr/>
          <p:nvPr/>
        </p:nvSpPr>
        <p:spPr>
          <a:xfrm>
            <a:off x="7482700" y="14707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5"/>
          <p:cNvSpPr txBox="1">
            <a:spLocks noGrp="1"/>
          </p:cNvSpPr>
          <p:nvPr>
            <p:ph type="title" idx="4294967295"/>
          </p:nvPr>
        </p:nvSpPr>
        <p:spPr>
          <a:xfrm>
            <a:off x="415600" y="593375"/>
            <a:ext cx="52674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610" name="Google Shape;610;p55"/>
          <p:cNvSpPr/>
          <p:nvPr/>
        </p:nvSpPr>
        <p:spPr>
          <a:xfrm>
            <a:off x="6026725" y="4641100"/>
            <a:ext cx="4675200" cy="5142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6"/>
          <p:cNvSpPr txBox="1">
            <a:spLocks noGrp="1"/>
          </p:cNvSpPr>
          <p:nvPr>
            <p:ph type="body" idx="4294967295"/>
          </p:nvPr>
        </p:nvSpPr>
        <p:spPr>
          <a:xfrm>
            <a:off x="730425" y="1848183"/>
            <a:ext cx="11360700" cy="45552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Coefficient of interaction term</a:t>
            </a:r>
            <a:r>
              <a:rPr lang="en" sz="3600" b="1">
                <a:solidFill>
                  <a:srgbClr val="FFFFFF"/>
                </a:solidFill>
              </a:rPr>
              <a:t> </a:t>
            </a:r>
            <a:endParaRPr sz="3600" b="1">
              <a:solidFill>
                <a:srgbClr val="FFFFFF"/>
              </a:solidFill>
            </a:endParaRPr>
          </a:p>
          <a:p>
            <a:pPr marL="0" lvl="0" indent="0" algn="l" rtl="0">
              <a:lnSpc>
                <a:spcPct val="100000"/>
              </a:lnSpc>
              <a:spcBef>
                <a:spcPts val="0"/>
              </a:spcBef>
              <a:spcAft>
                <a:spcPts val="0"/>
              </a:spcAft>
              <a:buNone/>
            </a:pPr>
            <a:r>
              <a:rPr lang="en" sz="3600" b="1">
                <a:solidFill>
                  <a:srgbClr val="FFFFFF"/>
                </a:solidFill>
              </a:rPr>
              <a:t>           </a:t>
            </a:r>
            <a:r>
              <a:rPr lang="en" sz="3600">
                <a:solidFill>
                  <a:srgbClr val="FFFFFF"/>
                </a:solidFill>
              </a:rPr>
              <a:t> -0.265***</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(0.024)   </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26.5% decrease in return value</a:t>
            </a:r>
            <a:endParaRPr sz="3600">
              <a:solidFill>
                <a:srgbClr val="FFFFFF"/>
              </a:solidFill>
            </a:endParaRPr>
          </a:p>
        </p:txBody>
      </p:sp>
      <p:pic>
        <p:nvPicPr>
          <p:cNvPr id="617" name="Google Shape;617;p56"/>
          <p:cNvPicPr preferRelativeResize="0"/>
          <p:nvPr/>
        </p:nvPicPr>
        <p:blipFill>
          <a:blip r:embed="rId3">
            <a:alphaModFix/>
          </a:blip>
          <a:stretch>
            <a:fillRect/>
          </a:stretch>
        </p:blipFill>
        <p:spPr>
          <a:xfrm>
            <a:off x="1859475" y="4902275"/>
            <a:ext cx="5969031" cy="763500"/>
          </a:xfrm>
          <a:prstGeom prst="rect">
            <a:avLst/>
          </a:prstGeom>
          <a:noFill/>
          <a:ln w="28575" cap="flat" cmpd="sng">
            <a:solidFill>
              <a:srgbClr val="FF0000"/>
            </a:solidFill>
            <a:prstDash val="solid"/>
            <a:round/>
            <a:headEnd type="none" w="sm" len="sm"/>
            <a:tailEnd type="none" w="sm" len="sm"/>
          </a:ln>
        </p:spPr>
      </p:pic>
      <p:sp>
        <p:nvSpPr>
          <p:cNvPr id="618" name="Google Shape;618;p56"/>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Results - Store return value</a:t>
            </a:r>
            <a:endParaRPr>
              <a:solidFill>
                <a:schemeClr val="lt1"/>
              </a:solidFill>
            </a:endParaRPr>
          </a:p>
        </p:txBody>
      </p:sp>
      <p:sp>
        <p:nvSpPr>
          <p:cNvPr id="619" name="Google Shape;619;p56"/>
          <p:cNvSpPr/>
          <p:nvPr/>
        </p:nvSpPr>
        <p:spPr>
          <a:xfrm>
            <a:off x="5576400" y="4959875"/>
            <a:ext cx="1039200" cy="64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0" name="Google Shape;620;p56"/>
          <p:cNvPicPr preferRelativeResize="0"/>
          <p:nvPr/>
        </p:nvPicPr>
        <p:blipFill>
          <a:blip r:embed="rId4">
            <a:alphaModFix/>
          </a:blip>
          <a:stretch>
            <a:fillRect/>
          </a:stretch>
        </p:blipFill>
        <p:spPr>
          <a:xfrm>
            <a:off x="9040800" y="74225"/>
            <a:ext cx="2569099" cy="6634501"/>
          </a:xfrm>
          <a:prstGeom prst="rect">
            <a:avLst/>
          </a:prstGeom>
          <a:noFill/>
          <a:ln>
            <a:noFill/>
          </a:ln>
        </p:spPr>
      </p:pic>
      <p:sp>
        <p:nvSpPr>
          <p:cNvPr id="621" name="Google Shape;621;p56"/>
          <p:cNvSpPr/>
          <p:nvPr/>
        </p:nvSpPr>
        <p:spPr>
          <a:xfrm>
            <a:off x="8964600" y="5195825"/>
            <a:ext cx="2569200" cy="25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6"/>
          <p:cNvSpPr/>
          <p:nvPr/>
        </p:nvSpPr>
        <p:spPr>
          <a:xfrm>
            <a:off x="596825" y="1851550"/>
            <a:ext cx="5321027" cy="536951"/>
          </a:xfrm>
          <a:prstGeom prst="rect">
            <a:avLst/>
          </a:prstGeom>
        </p:spPr>
        <p:txBody>
          <a:bodyPr>
            <a:prstTxWarp prst="textPlain">
              <a:avLst/>
            </a:prstTxWarp>
          </a:bodyPr>
          <a:lstStyle/>
          <a:p>
            <a:pPr lvl="0" algn="ctr"/>
            <a:r>
              <a:rPr b="1" i="0">
                <a:ln w="9525" cap="flat" cmpd="sng">
                  <a:solidFill>
                    <a:srgbClr val="E06666"/>
                  </a:solidFill>
                  <a:prstDash val="solid"/>
                  <a:round/>
                  <a:headEnd type="none" w="sm" len="sm"/>
                  <a:tailEnd type="none" w="sm" len="sm"/>
                </a:ln>
                <a:solidFill>
                  <a:srgbClr val="E06666"/>
                </a:solidFill>
                <a:latin typeface="Arial"/>
              </a:rPr>
              <a:t>Significant Impact</a:t>
            </a:r>
          </a:p>
        </p:txBody>
      </p:sp>
      <p:pic>
        <p:nvPicPr>
          <p:cNvPr id="623" name="Google Shape;623;p56"/>
          <p:cNvPicPr preferRelativeResize="0"/>
          <p:nvPr/>
        </p:nvPicPr>
        <p:blipFill rotWithShape="1">
          <a:blip r:embed="rId5">
            <a:alphaModFix/>
          </a:blip>
          <a:srcRect l="1429" t="1136" b="16484"/>
          <a:stretch/>
        </p:blipFill>
        <p:spPr>
          <a:xfrm>
            <a:off x="1859475" y="5069650"/>
            <a:ext cx="2423849" cy="325375"/>
          </a:xfrm>
          <a:prstGeom prst="rect">
            <a:avLst/>
          </a:prstGeom>
          <a:noFill/>
          <a:ln>
            <a:noFill/>
          </a:ln>
        </p:spPr>
      </p:pic>
      <p:pic>
        <p:nvPicPr>
          <p:cNvPr id="624" name="Google Shape;624;p56"/>
          <p:cNvPicPr preferRelativeResize="0"/>
          <p:nvPr/>
        </p:nvPicPr>
        <p:blipFill rotWithShape="1">
          <a:blip r:embed="rId5">
            <a:alphaModFix/>
          </a:blip>
          <a:srcRect l="1429" t="1136" b="16484"/>
          <a:stretch/>
        </p:blipFill>
        <p:spPr>
          <a:xfrm>
            <a:off x="9040800" y="5255527"/>
            <a:ext cx="1039200" cy="1394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7"/>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4"/>
                </a:solidFill>
                <a:latin typeface="Arial"/>
                <a:ea typeface="Arial"/>
                <a:cs typeface="Arial"/>
                <a:sym typeface="Arial"/>
              </a:rPr>
              <a:t>     </a:t>
            </a:r>
            <a:r>
              <a:rPr lang="en" sz="3000" b="1">
                <a:solidFill>
                  <a:srgbClr val="E06666"/>
                </a:solidFill>
                <a:latin typeface="Arial"/>
                <a:ea typeface="Arial"/>
                <a:cs typeface="Arial"/>
                <a:sym typeface="Arial"/>
              </a:rPr>
              <a:t>For STORE Return Quantity</a:t>
            </a:r>
            <a:endParaRPr sz="3000" b="1">
              <a:solidFill>
                <a:srgbClr val="E06666"/>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accent4"/>
              </a:solidFill>
              <a:latin typeface="Arial"/>
              <a:ea typeface="Arial"/>
              <a:cs typeface="Arial"/>
              <a:sym typeface="Arial"/>
            </a:endParaRPr>
          </a:p>
          <a:p>
            <a:pPr marL="0" lvl="0" indent="0" algn="l" rtl="0">
              <a:lnSpc>
                <a:spcPct val="100000"/>
              </a:lnSpc>
              <a:spcBef>
                <a:spcPts val="0"/>
              </a:spcBef>
              <a:spcAft>
                <a:spcPts val="2133"/>
              </a:spcAft>
              <a:buClr>
                <a:schemeClr val="dk1"/>
              </a:buClr>
              <a:buSzPts val="1100"/>
              <a:buFont typeface="Arial"/>
              <a:buNone/>
            </a:pPr>
            <a:r>
              <a:rPr lang="en">
                <a:solidFill>
                  <a:srgbClr val="FFFFFF"/>
                </a:solidFill>
              </a:rPr>
              <a:t>Returnquantity ~ policy_change + month_group + avg_female + avg_age + avg_income + avg_homeowner + avg_residency + avg_childowner + store_average_price + sa_gender + sa_full_time + sa_avg_years_of_exp + sa_married + sa_avg_rate_of_pay + store_average_price + sa_dependent + </a:t>
            </a:r>
            <a:r>
              <a:rPr lang="en" sz="3000" b="1">
                <a:solidFill>
                  <a:schemeClr val="lt1"/>
                </a:solidFill>
              </a:rPr>
              <a:t>month_group*policy_change</a:t>
            </a:r>
            <a:r>
              <a:rPr lang="en">
                <a:solidFill>
                  <a:srgbClr val="FFFFFF"/>
                </a:solidFill>
              </a:rPr>
              <a:t/>
            </a:r>
            <a:br>
              <a:rPr lang="en">
                <a:solidFill>
                  <a:srgbClr val="FFFFFF"/>
                </a:solidFill>
              </a:rPr>
            </a:br>
            <a:r>
              <a:rPr lang="en">
                <a:solidFill>
                  <a:srgbClr val="FFFFFF"/>
                </a:solidFill>
              </a:rPr>
              <a:t/>
            </a:r>
            <a:br>
              <a:rPr lang="en">
                <a:solidFill>
                  <a:srgbClr val="FFFFFF"/>
                </a:solidFill>
              </a:rPr>
            </a:br>
            <a:r>
              <a:rPr lang="en">
                <a:solidFill>
                  <a:srgbClr val="FFFFFF"/>
                </a:solidFill>
              </a:rPr>
              <a:t/>
            </a:r>
            <a:br>
              <a:rPr lang="en">
                <a:solidFill>
                  <a:srgbClr val="FFFFFF"/>
                </a:solidFill>
              </a:rPr>
            </a:br>
            <a:endParaRPr/>
          </a:p>
        </p:txBody>
      </p:sp>
      <p:sp>
        <p:nvSpPr>
          <p:cNvPr id="631" name="Google Shape;631;p57"/>
          <p:cNvSpPr/>
          <p:nvPr/>
        </p:nvSpPr>
        <p:spPr>
          <a:xfrm>
            <a:off x="415600" y="4535475"/>
            <a:ext cx="4897200" cy="4530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633" name="Google Shape;633;p57"/>
          <p:cNvSpPr/>
          <p:nvPr/>
        </p:nvSpPr>
        <p:spPr>
          <a:xfrm rot="-6029205">
            <a:off x="614416" y="1697832"/>
            <a:ext cx="397235" cy="342335"/>
          </a:xfrm>
          <a:prstGeom prst="triangle">
            <a:avLst>
              <a:gd name="adj" fmla="val 50000"/>
            </a:avLst>
          </a:prstGeom>
          <a:solidFill>
            <a:srgbClr val="E0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634" name="Google Shape;634;p57"/>
          <p:cNvSpPr/>
          <p:nvPr/>
        </p:nvSpPr>
        <p:spPr>
          <a:xfrm>
            <a:off x="6589800" y="146450"/>
            <a:ext cx="54276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 </a:t>
            </a:r>
            <a:r>
              <a:rPr lang="en"/>
              <a:t>=</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635" name="Google Shape;635;p57"/>
          <p:cNvSpPr/>
          <p:nvPr/>
        </p:nvSpPr>
        <p:spPr>
          <a:xfrm>
            <a:off x="8117000"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a:off x="8013200" y="14335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8"/>
          <p:cNvSpPr txBox="1">
            <a:spLocks noGrp="1"/>
          </p:cNvSpPr>
          <p:nvPr>
            <p:ph type="body" idx="4294967295"/>
          </p:nvPr>
        </p:nvSpPr>
        <p:spPr>
          <a:xfrm>
            <a:off x="831300" y="1781558"/>
            <a:ext cx="11360700" cy="45552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Coefficient of interaction term</a:t>
            </a:r>
            <a:r>
              <a:rPr lang="en" sz="3600" b="1">
                <a:solidFill>
                  <a:srgbClr val="FFFFFF"/>
                </a:solidFill>
              </a:rPr>
              <a:t>     </a:t>
            </a:r>
            <a:r>
              <a:rPr lang="en" sz="3600">
                <a:solidFill>
                  <a:srgbClr val="FFFFFF"/>
                </a:solidFill>
              </a:rPr>
              <a:t> </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0.82***</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(0.03)</a:t>
            </a:r>
            <a:endParaRPr sz="3600">
              <a:solidFill>
                <a:srgbClr val="FFFFFF"/>
              </a:solidFill>
            </a:endParaRPr>
          </a:p>
          <a:p>
            <a:pPr marL="0" lvl="0" indent="0" algn="l" rtl="0">
              <a:lnSpc>
                <a:spcPct val="100000"/>
              </a:lnSpc>
              <a:spcBef>
                <a:spcPts val="0"/>
              </a:spcBef>
              <a:spcAft>
                <a:spcPts val="0"/>
              </a:spcAft>
              <a:buNone/>
            </a:pPr>
            <a:r>
              <a:rPr lang="en" sz="3600">
                <a:solidFill>
                  <a:srgbClr val="FFFFFF"/>
                </a:solidFill>
              </a:rPr>
              <a:t>     18% decrease in return quantity</a:t>
            </a:r>
            <a:endParaRPr sz="3600">
              <a:solidFill>
                <a:srgbClr val="FFFFFF"/>
              </a:solidFill>
            </a:endParaRPr>
          </a:p>
        </p:txBody>
      </p:sp>
      <p:sp>
        <p:nvSpPr>
          <p:cNvPr id="643" name="Google Shape;643;p58"/>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Results - Store return quantity</a:t>
            </a:r>
            <a:endParaRPr>
              <a:solidFill>
                <a:schemeClr val="lt1"/>
              </a:solidFill>
            </a:endParaRPr>
          </a:p>
        </p:txBody>
      </p:sp>
      <p:pic>
        <p:nvPicPr>
          <p:cNvPr id="644" name="Google Shape;644;p58"/>
          <p:cNvPicPr preferRelativeResize="0"/>
          <p:nvPr/>
        </p:nvPicPr>
        <p:blipFill>
          <a:blip r:embed="rId3">
            <a:alphaModFix/>
          </a:blip>
          <a:stretch>
            <a:fillRect/>
          </a:stretch>
        </p:blipFill>
        <p:spPr>
          <a:xfrm>
            <a:off x="9340450" y="76200"/>
            <a:ext cx="2612576" cy="6679877"/>
          </a:xfrm>
          <a:prstGeom prst="rect">
            <a:avLst/>
          </a:prstGeom>
          <a:noFill/>
          <a:ln>
            <a:noFill/>
          </a:ln>
        </p:spPr>
      </p:pic>
      <p:pic>
        <p:nvPicPr>
          <p:cNvPr id="645" name="Google Shape;645;p58"/>
          <p:cNvPicPr preferRelativeResize="0"/>
          <p:nvPr/>
        </p:nvPicPr>
        <p:blipFill>
          <a:blip r:embed="rId4">
            <a:alphaModFix/>
          </a:blip>
          <a:stretch>
            <a:fillRect/>
          </a:stretch>
        </p:blipFill>
        <p:spPr>
          <a:xfrm>
            <a:off x="3247900" y="5381050"/>
            <a:ext cx="5052375" cy="664025"/>
          </a:xfrm>
          <a:prstGeom prst="rect">
            <a:avLst/>
          </a:prstGeom>
          <a:noFill/>
          <a:ln>
            <a:noFill/>
          </a:ln>
        </p:spPr>
      </p:pic>
      <p:sp>
        <p:nvSpPr>
          <p:cNvPr id="646" name="Google Shape;646;p58"/>
          <p:cNvSpPr/>
          <p:nvPr/>
        </p:nvSpPr>
        <p:spPr>
          <a:xfrm>
            <a:off x="6504700" y="5331313"/>
            <a:ext cx="1118400" cy="76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8"/>
          <p:cNvSpPr/>
          <p:nvPr/>
        </p:nvSpPr>
        <p:spPr>
          <a:xfrm>
            <a:off x="6293825" y="1484425"/>
            <a:ext cx="2612700" cy="1440000"/>
          </a:xfrm>
          <a:prstGeom prst="wedgeEllipseCallout">
            <a:avLst>
              <a:gd name="adj1" fmla="val -57204"/>
              <a:gd name="adj2" fmla="val 4792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lt1"/>
              </a:solidFill>
            </a:endParaRPr>
          </a:p>
        </p:txBody>
      </p:sp>
      <p:sp>
        <p:nvSpPr>
          <p:cNvPr id="648" name="Google Shape;648;p58"/>
          <p:cNvSpPr/>
          <p:nvPr/>
        </p:nvSpPr>
        <p:spPr>
          <a:xfrm>
            <a:off x="9272600" y="5348225"/>
            <a:ext cx="2718300" cy="25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8"/>
          <p:cNvSpPr/>
          <p:nvPr/>
        </p:nvSpPr>
        <p:spPr>
          <a:xfrm>
            <a:off x="596825" y="1851550"/>
            <a:ext cx="5321027" cy="536951"/>
          </a:xfrm>
          <a:prstGeom prst="rect">
            <a:avLst/>
          </a:prstGeom>
        </p:spPr>
        <p:txBody>
          <a:bodyPr>
            <a:prstTxWarp prst="textPlain">
              <a:avLst/>
            </a:prstTxWarp>
          </a:bodyPr>
          <a:lstStyle/>
          <a:p>
            <a:pPr lvl="0" algn="ctr"/>
            <a:r>
              <a:rPr b="1" i="0">
                <a:ln w="9525" cap="flat" cmpd="sng">
                  <a:solidFill>
                    <a:srgbClr val="E06666"/>
                  </a:solidFill>
                  <a:prstDash val="solid"/>
                  <a:round/>
                  <a:headEnd type="none" w="sm" len="sm"/>
                  <a:tailEnd type="none" w="sm" len="sm"/>
                </a:ln>
                <a:solidFill>
                  <a:srgbClr val="E06666"/>
                </a:solidFill>
                <a:latin typeface="Arial"/>
              </a:rPr>
              <a:t>Significant Impact</a:t>
            </a:r>
          </a:p>
        </p:txBody>
      </p:sp>
      <p:sp>
        <p:nvSpPr>
          <p:cNvPr id="650" name="Google Shape;650;p58"/>
          <p:cNvSpPr txBox="1"/>
          <p:nvPr/>
        </p:nvSpPr>
        <p:spPr>
          <a:xfrm>
            <a:off x="6442375" y="1925625"/>
            <a:ext cx="261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lt1"/>
                </a:solidFill>
              </a:rPr>
              <a:t>100* (82%-1) = -18%</a:t>
            </a:r>
            <a:endParaRPr sz="1800" b="1">
              <a:solidFill>
                <a:schemeClr val="lt1"/>
              </a:solidFill>
            </a:endParaRPr>
          </a:p>
          <a:p>
            <a:pPr marL="0" lvl="0" indent="0" algn="l" rtl="0">
              <a:spcBef>
                <a:spcPts val="0"/>
              </a:spcBef>
              <a:spcAft>
                <a:spcPts val="0"/>
              </a:spcAft>
              <a:buNone/>
            </a:pPr>
            <a:endParaRPr sz="1800"/>
          </a:p>
        </p:txBody>
      </p:sp>
      <p:pic>
        <p:nvPicPr>
          <p:cNvPr id="651" name="Google Shape;651;p58"/>
          <p:cNvPicPr preferRelativeResize="0"/>
          <p:nvPr/>
        </p:nvPicPr>
        <p:blipFill rotWithShape="1">
          <a:blip r:embed="rId5">
            <a:alphaModFix/>
          </a:blip>
          <a:srcRect l="1429" t="1136" b="16484"/>
          <a:stretch/>
        </p:blipFill>
        <p:spPr>
          <a:xfrm>
            <a:off x="3247900" y="5537100"/>
            <a:ext cx="1928651" cy="258900"/>
          </a:xfrm>
          <a:prstGeom prst="rect">
            <a:avLst/>
          </a:prstGeom>
          <a:noFill/>
          <a:ln>
            <a:noFill/>
          </a:ln>
        </p:spPr>
      </p:pic>
      <p:pic>
        <p:nvPicPr>
          <p:cNvPr id="652" name="Google Shape;652;p58"/>
          <p:cNvPicPr preferRelativeResize="0"/>
          <p:nvPr/>
        </p:nvPicPr>
        <p:blipFill rotWithShape="1">
          <a:blip r:embed="rId5">
            <a:alphaModFix/>
          </a:blip>
          <a:srcRect l="1429" t="1136" b="16484"/>
          <a:stretch/>
        </p:blipFill>
        <p:spPr>
          <a:xfrm>
            <a:off x="9340450" y="5456992"/>
            <a:ext cx="1118400" cy="15013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9"/>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a:t>
            </a:r>
            <a:endParaRPr>
              <a:solidFill>
                <a:schemeClr val="lt1"/>
              </a:solidFill>
            </a:endParaRPr>
          </a:p>
        </p:txBody>
      </p:sp>
      <p:sp>
        <p:nvSpPr>
          <p:cNvPr id="659" name="Google Shape;659;p59"/>
          <p:cNvSpPr txBox="1">
            <a:spLocks noGrp="1"/>
          </p:cNvSpPr>
          <p:nvPr>
            <p:ph type="body" idx="4294967295"/>
          </p:nvPr>
        </p:nvSpPr>
        <p:spPr>
          <a:xfrm>
            <a:off x="638300" y="1765225"/>
            <a:ext cx="10969800" cy="4134000"/>
          </a:xfrm>
          <a:prstGeom prst="rect">
            <a:avLst/>
          </a:prstGeom>
          <a:noFill/>
          <a:ln w="76200" cap="flat" cmpd="sng">
            <a:solidFill>
              <a:srgbClr val="E06666"/>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Clr>
                <a:schemeClr val="dk1"/>
              </a:buClr>
              <a:buSzPts val="1100"/>
              <a:buFont typeface="Arial"/>
              <a:buNone/>
            </a:pPr>
            <a:endParaRPr sz="3000">
              <a:solidFill>
                <a:srgbClr val="FFFFFF"/>
              </a:solidFill>
            </a:endParaRPr>
          </a:p>
          <a:p>
            <a:pPr marL="914400" lvl="0" indent="-419100" algn="l" rtl="0">
              <a:lnSpc>
                <a:spcPct val="100000"/>
              </a:lnSpc>
              <a:spcBef>
                <a:spcPts val="1000"/>
              </a:spcBef>
              <a:spcAft>
                <a:spcPts val="0"/>
              </a:spcAft>
              <a:buClr>
                <a:srgbClr val="FFFFFF"/>
              </a:buClr>
              <a:buSzPts val="3000"/>
              <a:buChar char="❏"/>
            </a:pPr>
            <a:r>
              <a:rPr lang="en" sz="3000">
                <a:solidFill>
                  <a:srgbClr val="FFFFFF"/>
                </a:solidFill>
              </a:rPr>
              <a:t>Return policy change leads to </a:t>
            </a:r>
            <a:r>
              <a:rPr lang="en" sz="3000" u="sng">
                <a:solidFill>
                  <a:srgbClr val="FFFFFF"/>
                </a:solidFill>
              </a:rPr>
              <a:t>26.5% decrease</a:t>
            </a:r>
            <a:r>
              <a:rPr lang="en" sz="3000">
                <a:solidFill>
                  <a:srgbClr val="FFFFFF"/>
                </a:solidFill>
              </a:rPr>
              <a:t> in return value</a:t>
            </a:r>
            <a:endParaRPr sz="3000">
              <a:solidFill>
                <a:srgbClr val="FFFFFF"/>
              </a:solidFill>
            </a:endParaRPr>
          </a:p>
          <a:p>
            <a:pPr marL="914400" lvl="0" indent="0" algn="l" rtl="0">
              <a:lnSpc>
                <a:spcPct val="100000"/>
              </a:lnSpc>
              <a:spcBef>
                <a:spcPts val="1000"/>
              </a:spcBef>
              <a:spcAft>
                <a:spcPts val="0"/>
              </a:spcAft>
              <a:buNone/>
            </a:pPr>
            <a:endParaRPr sz="3000">
              <a:solidFill>
                <a:srgbClr val="FFFFFF"/>
              </a:solidFill>
            </a:endParaRPr>
          </a:p>
          <a:p>
            <a:pPr marL="914400" lvl="0" indent="-419100" algn="l" rtl="0">
              <a:lnSpc>
                <a:spcPct val="100000"/>
              </a:lnSpc>
              <a:spcBef>
                <a:spcPts val="1000"/>
              </a:spcBef>
              <a:spcAft>
                <a:spcPts val="0"/>
              </a:spcAft>
              <a:buClr>
                <a:srgbClr val="FFFFFF"/>
              </a:buClr>
              <a:buSzPts val="3000"/>
              <a:buChar char="❏"/>
            </a:pPr>
            <a:r>
              <a:rPr lang="en" sz="3000">
                <a:solidFill>
                  <a:srgbClr val="FFFFFF"/>
                </a:solidFill>
              </a:rPr>
              <a:t>Return policy change leads to </a:t>
            </a:r>
            <a:r>
              <a:rPr lang="en" sz="3000" u="sng">
                <a:solidFill>
                  <a:srgbClr val="FFFFFF"/>
                </a:solidFill>
              </a:rPr>
              <a:t>18% decrease</a:t>
            </a:r>
            <a:r>
              <a:rPr lang="en" sz="3000">
                <a:solidFill>
                  <a:srgbClr val="FFFFFF"/>
                </a:solidFill>
              </a:rPr>
              <a:t> in return quantity </a:t>
            </a:r>
            <a:endParaRPr sz="3000">
              <a:solidFill>
                <a:srgbClr val="FFFFFF"/>
              </a:solidFill>
            </a:endParaRPr>
          </a:p>
          <a:p>
            <a:pPr marL="914400" lvl="0" indent="0" algn="l" rtl="0">
              <a:lnSpc>
                <a:spcPct val="100000"/>
              </a:lnSpc>
              <a:spcBef>
                <a:spcPts val="1000"/>
              </a:spcBef>
              <a:spcAft>
                <a:spcPts val="0"/>
              </a:spcAft>
              <a:buNone/>
            </a:pPr>
            <a:endParaRPr sz="3000">
              <a:solidFill>
                <a:srgbClr val="FFFFFF"/>
              </a:solidFill>
            </a:endParaRPr>
          </a:p>
          <a:p>
            <a:pPr marL="914400" lvl="0" indent="-419100" algn="l" rtl="0">
              <a:lnSpc>
                <a:spcPct val="100000"/>
              </a:lnSpc>
              <a:spcBef>
                <a:spcPts val="1000"/>
              </a:spcBef>
              <a:spcAft>
                <a:spcPts val="0"/>
              </a:spcAft>
              <a:buClr>
                <a:srgbClr val="FFFFFF"/>
              </a:buClr>
              <a:buSzPts val="3000"/>
              <a:buChar char="❏"/>
            </a:pPr>
            <a:r>
              <a:rPr lang="en" sz="3000">
                <a:solidFill>
                  <a:srgbClr val="FFFFFF"/>
                </a:solidFill>
              </a:rPr>
              <a:t>Customers tend to return higher value products</a:t>
            </a:r>
            <a:endParaRPr sz="3000">
              <a:solidFill>
                <a:srgbClr val="FFFFFF"/>
              </a:solidFill>
            </a:endParaRPr>
          </a:p>
          <a:p>
            <a:pPr marL="457200" lvl="0" indent="0" algn="l" rtl="0">
              <a:lnSpc>
                <a:spcPct val="90000"/>
              </a:lnSpc>
              <a:spcBef>
                <a:spcPts val="735"/>
              </a:spcBef>
              <a:spcAft>
                <a:spcPts val="2133"/>
              </a:spcAft>
              <a:buClr>
                <a:schemeClr val="lt1"/>
              </a:buClr>
              <a:buSzPts val="1800"/>
              <a:buNone/>
            </a:pPr>
            <a:endParaRPr sz="3000">
              <a:solidFill>
                <a:srgbClr val="FFFFFF"/>
              </a:solidFill>
            </a:endParaRPr>
          </a:p>
        </p:txBody>
      </p:sp>
      <p:sp>
        <p:nvSpPr>
          <p:cNvPr id="660" name="Google Shape;660;p59"/>
          <p:cNvSpPr/>
          <p:nvPr/>
        </p:nvSpPr>
        <p:spPr>
          <a:xfrm>
            <a:off x="0" y="815718"/>
            <a:ext cx="393600" cy="520200"/>
          </a:xfrm>
          <a:prstGeom prst="rect">
            <a:avLst/>
          </a:prstGeom>
          <a:solidFill>
            <a:srgbClr val="EA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0"/>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   Research Question 5</a:t>
            </a:r>
            <a:endParaRPr>
              <a:solidFill>
                <a:srgbClr val="FFFFFF"/>
              </a:solidFill>
            </a:endParaRPr>
          </a:p>
        </p:txBody>
      </p:sp>
      <p:sp>
        <p:nvSpPr>
          <p:cNvPr id="667" name="Google Shape;667;p60"/>
          <p:cNvSpPr txBox="1">
            <a:spLocks noGrp="1"/>
          </p:cNvSpPr>
          <p:nvPr>
            <p:ph type="body" idx="4294967295"/>
          </p:nvPr>
        </p:nvSpPr>
        <p:spPr>
          <a:xfrm>
            <a:off x="415600" y="1536625"/>
            <a:ext cx="11360700" cy="3302700"/>
          </a:xfrm>
          <a:prstGeom prst="rect">
            <a:avLst/>
          </a:prstGeom>
          <a:solidFill>
            <a:srgbClr val="8E7CC3"/>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800"/>
              <a:buNone/>
            </a:pPr>
            <a:r>
              <a:rPr lang="en" sz="4400">
                <a:solidFill>
                  <a:srgbClr val="FFFFFF"/>
                </a:solidFill>
              </a:rPr>
              <a:t>What is the impact of the policy change on product level online sales and returns as well as on product level physical store sales and returns?</a:t>
            </a:r>
            <a:endParaRPr sz="4400">
              <a:solidFill>
                <a:srgbClr val="FFFFFF"/>
              </a:solidFill>
            </a:endParaRPr>
          </a:p>
          <a:p>
            <a:pPr marL="0" lvl="0" indent="0" algn="l" rtl="0">
              <a:lnSpc>
                <a:spcPct val="90000"/>
              </a:lnSpc>
              <a:spcBef>
                <a:spcPts val="2133"/>
              </a:spcBef>
              <a:spcAft>
                <a:spcPts val="0"/>
              </a:spcAft>
              <a:buClr>
                <a:schemeClr val="dk1"/>
              </a:buClr>
              <a:buSzPts val="1800"/>
              <a:buNone/>
            </a:pPr>
            <a:endParaRPr sz="4400">
              <a:solidFill>
                <a:srgbClr val="FFFFFF"/>
              </a:solidFill>
            </a:endParaRPr>
          </a:p>
          <a:p>
            <a:pPr marL="0" lvl="0" indent="0" algn="l" rtl="0">
              <a:lnSpc>
                <a:spcPct val="90000"/>
              </a:lnSpc>
              <a:spcBef>
                <a:spcPts val="2133"/>
              </a:spcBef>
              <a:spcAft>
                <a:spcPts val="0"/>
              </a:spcAft>
              <a:buClr>
                <a:schemeClr val="dk1"/>
              </a:buClr>
              <a:buSzPts val="1800"/>
              <a:buNone/>
            </a:pPr>
            <a:endParaRPr sz="4400">
              <a:solidFill>
                <a:srgbClr val="FFFFFF"/>
              </a:solidFill>
            </a:endParaRPr>
          </a:p>
          <a:p>
            <a:pPr marL="0" lvl="0" indent="0" algn="l" rtl="0">
              <a:lnSpc>
                <a:spcPct val="90000"/>
              </a:lnSpc>
              <a:spcBef>
                <a:spcPts val="2133"/>
              </a:spcBef>
              <a:spcAft>
                <a:spcPts val="0"/>
              </a:spcAft>
              <a:buClr>
                <a:schemeClr val="dk1"/>
              </a:buClr>
              <a:buSzPts val="1800"/>
              <a:buNone/>
            </a:pPr>
            <a:endParaRPr sz="4400">
              <a:solidFill>
                <a:srgbClr val="FFFFFF"/>
              </a:solidFill>
            </a:endParaRPr>
          </a:p>
          <a:p>
            <a:pPr marL="0" lvl="0" indent="0" algn="l" rtl="0">
              <a:lnSpc>
                <a:spcPct val="90000"/>
              </a:lnSpc>
              <a:spcBef>
                <a:spcPts val="2133"/>
              </a:spcBef>
              <a:spcAft>
                <a:spcPts val="0"/>
              </a:spcAft>
              <a:buClr>
                <a:schemeClr val="dk1"/>
              </a:buClr>
              <a:buSzPts val="1800"/>
              <a:buNone/>
            </a:pPr>
            <a:endParaRPr sz="4400">
              <a:solidFill>
                <a:srgbClr val="FFFFFF"/>
              </a:solidFill>
            </a:endParaRPr>
          </a:p>
          <a:p>
            <a:pPr marL="0" lvl="0" indent="0" algn="l" rtl="0">
              <a:lnSpc>
                <a:spcPct val="90000"/>
              </a:lnSpc>
              <a:spcBef>
                <a:spcPts val="2133"/>
              </a:spcBef>
              <a:spcAft>
                <a:spcPts val="2133"/>
              </a:spcAft>
              <a:buClr>
                <a:schemeClr val="dk1"/>
              </a:buClr>
              <a:buSzPts val="1800"/>
              <a:buNone/>
            </a:pPr>
            <a:endParaRPr sz="4400">
              <a:solidFill>
                <a:srgbClr val="FFFFFF"/>
              </a:solidFill>
            </a:endParaRPr>
          </a:p>
        </p:txBody>
      </p:sp>
      <p:sp>
        <p:nvSpPr>
          <p:cNvPr id="668" name="Google Shape;668;p60"/>
          <p:cNvSpPr/>
          <p:nvPr/>
        </p:nvSpPr>
        <p:spPr>
          <a:xfrm>
            <a:off x="0" y="815718"/>
            <a:ext cx="393600" cy="5202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1"/>
          <p:cNvSpPr/>
          <p:nvPr/>
        </p:nvSpPr>
        <p:spPr>
          <a:xfrm>
            <a:off x="3265725" y="3047000"/>
            <a:ext cx="4380300" cy="453000"/>
          </a:xfrm>
          <a:prstGeom prst="rect">
            <a:avLst/>
          </a:prstGeom>
          <a:noFill/>
          <a:ln w="38100"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p:cNvSpPr txBox="1">
            <a:spLocks noGrp="1"/>
          </p:cNvSpPr>
          <p:nvPr>
            <p:ph type="body" idx="4294967295"/>
          </p:nvPr>
        </p:nvSpPr>
        <p:spPr>
          <a:xfrm>
            <a:off x="415650" y="15980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29B9A6"/>
                </a:solidFill>
                <a:latin typeface="Arial"/>
                <a:ea typeface="Arial"/>
                <a:cs typeface="Arial"/>
                <a:sym typeface="Arial"/>
              </a:rPr>
              <a:t>    </a:t>
            </a:r>
            <a:r>
              <a:rPr lang="en" sz="3000" b="1">
                <a:solidFill>
                  <a:srgbClr val="A4C2F4"/>
                </a:solidFill>
                <a:latin typeface="Arial"/>
                <a:ea typeface="Arial"/>
                <a:cs typeface="Arial"/>
                <a:sym typeface="Arial"/>
              </a:rPr>
              <a:t> </a:t>
            </a:r>
            <a:r>
              <a:rPr lang="en" sz="3000" b="1">
                <a:solidFill>
                  <a:srgbClr val="FFFFFF"/>
                </a:solidFill>
                <a:latin typeface="Arial"/>
                <a:ea typeface="Arial"/>
                <a:cs typeface="Arial"/>
                <a:sym typeface="Arial"/>
              </a:rPr>
              <a:t>For ONLINE Sales Value</a:t>
            </a:r>
            <a:endParaRPr sz="30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marL="457200" lvl="0" indent="0" algn="l" rtl="0">
              <a:lnSpc>
                <a:spcPct val="90000"/>
              </a:lnSpc>
              <a:spcBef>
                <a:spcPts val="2133"/>
              </a:spcBef>
              <a:spcAft>
                <a:spcPts val="0"/>
              </a:spcAft>
              <a:buClr>
                <a:schemeClr val="dk1"/>
              </a:buClr>
              <a:buSzPts val="1100"/>
              <a:buFont typeface="Arial"/>
              <a:buNone/>
            </a:pPr>
            <a:r>
              <a:rPr lang="en">
                <a:solidFill>
                  <a:srgbClr val="FFFFFF"/>
                </a:solidFill>
              </a:rPr>
              <a:t>ln(salesvalue) ~</a:t>
            </a:r>
            <a:r>
              <a:rPr lang="en" b="1">
                <a:solidFill>
                  <a:srgbClr val="FFFFFF"/>
                </a:solidFill>
              </a:rPr>
              <a:t> </a:t>
            </a:r>
            <a:r>
              <a:rPr lang="en" b="1">
                <a:solidFill>
                  <a:schemeClr val="lt1"/>
                </a:solidFill>
              </a:rPr>
              <a:t>month_group*policy_change</a:t>
            </a:r>
            <a:r>
              <a:rPr lang="en">
                <a:solidFill>
                  <a:schemeClr val="lt1"/>
                </a:solidFill>
              </a:rPr>
              <a:t> </a:t>
            </a:r>
            <a:r>
              <a:rPr lang="en">
                <a:solidFill>
                  <a:srgbClr val="FFFFFF"/>
                </a:solidFill>
              </a:rPr>
              <a:t>+ avg_female + avg_age + avg_income + avg_homeowner +avg_childowner+ avg_residency+ pcfactor</a:t>
            </a:r>
            <a:br>
              <a:rPr lang="en">
                <a:solidFill>
                  <a:srgbClr val="FFFFFF"/>
                </a:solidFill>
              </a:rPr>
            </a:br>
            <a:endParaRPr>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676" name="Google Shape;676;p61"/>
          <p:cNvSpPr/>
          <p:nvPr/>
        </p:nvSpPr>
        <p:spPr>
          <a:xfrm rot="-6029205">
            <a:off x="614416" y="1774032"/>
            <a:ext cx="397235" cy="342335"/>
          </a:xfrm>
          <a:prstGeom prst="triangle">
            <a:avLst>
              <a:gd name="adj" fmla="val 50000"/>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677" name="Google Shape;677;p61"/>
          <p:cNvSpPr txBox="1">
            <a:spLocks noGrp="1"/>
          </p:cNvSpPr>
          <p:nvPr>
            <p:ph type="title" idx="4294967295"/>
          </p:nvPr>
        </p:nvSpPr>
        <p:spPr>
          <a:xfrm>
            <a:off x="415600" y="6695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Calibri"/>
              <a:buNone/>
            </a:pPr>
            <a:r>
              <a:rPr lang="en">
                <a:solidFill>
                  <a:schemeClr val="lt1"/>
                </a:solidFill>
              </a:rPr>
              <a:t>Theoretical Model </a:t>
            </a:r>
            <a:endParaRPr/>
          </a:p>
        </p:txBody>
      </p:sp>
      <p:sp>
        <p:nvSpPr>
          <p:cNvPr id="678" name="Google Shape;678;p61"/>
          <p:cNvSpPr/>
          <p:nvPr/>
        </p:nvSpPr>
        <p:spPr>
          <a:xfrm>
            <a:off x="6291950" y="298850"/>
            <a:ext cx="5581200" cy="2110200"/>
          </a:xfrm>
          <a:prstGeom prst="wedgeRectCallout">
            <a:avLst>
              <a:gd name="adj1" fmla="val -42941"/>
              <a:gd name="adj2" fmla="val 71822"/>
            </a:avLst>
          </a:prstGeom>
          <a:solidFill>
            <a:srgbClr val="B4A7D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679" name="Google Shape;679;p61"/>
          <p:cNvSpPr/>
          <p:nvPr/>
        </p:nvSpPr>
        <p:spPr>
          <a:xfrm>
            <a:off x="7768975" y="745775"/>
            <a:ext cx="103800" cy="514200"/>
          </a:xfrm>
          <a:prstGeom prst="leftBrace">
            <a:avLst>
              <a:gd name="adj1" fmla="val 8333"/>
              <a:gd name="adj2" fmla="val 50000"/>
            </a:avLst>
          </a:prstGeom>
          <a:solidFill>
            <a:srgbClr val="B4A7D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1"/>
          <p:cNvSpPr/>
          <p:nvPr/>
        </p:nvSpPr>
        <p:spPr>
          <a:xfrm>
            <a:off x="7741375" y="1598000"/>
            <a:ext cx="103800" cy="514200"/>
          </a:xfrm>
          <a:prstGeom prst="leftBrace">
            <a:avLst>
              <a:gd name="adj1" fmla="val 8333"/>
              <a:gd name="adj2" fmla="val 50000"/>
            </a:avLst>
          </a:prstGeom>
          <a:solidFill>
            <a:srgbClr val="B4A7D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2"/>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a:t>
            </a:r>
            <a:endParaRPr>
              <a:solidFill>
                <a:srgbClr val="FFFFFF"/>
              </a:solidFill>
            </a:endParaRPr>
          </a:p>
          <a:p>
            <a:pPr marL="0" lvl="0" indent="0" algn="l" rtl="0">
              <a:spcBef>
                <a:spcPts val="0"/>
              </a:spcBef>
              <a:spcAft>
                <a:spcPts val="0"/>
              </a:spcAft>
              <a:buNone/>
            </a:pPr>
            <a:r>
              <a:rPr lang="en">
                <a:solidFill>
                  <a:srgbClr val="FFFFFF"/>
                </a:solidFill>
              </a:rPr>
              <a:t>Online sales value</a:t>
            </a:r>
            <a:endParaRPr>
              <a:solidFill>
                <a:srgbClr val="FFFFFF"/>
              </a:solidFill>
            </a:endParaRPr>
          </a:p>
        </p:txBody>
      </p:sp>
      <p:sp>
        <p:nvSpPr>
          <p:cNvPr id="687" name="Google Shape;687;p62"/>
          <p:cNvSpPr txBox="1">
            <a:spLocks noGrp="1"/>
          </p:cNvSpPr>
          <p:nvPr>
            <p:ph type="body" idx="4294967295"/>
          </p:nvPr>
        </p:nvSpPr>
        <p:spPr>
          <a:xfrm>
            <a:off x="493675" y="1536625"/>
            <a:ext cx="47235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Coefficient: -0.01</a:t>
            </a:r>
            <a:endParaRPr sz="3600">
              <a:solidFill>
                <a:srgbClr val="FFFFFF"/>
              </a:solidFill>
            </a:endParaRPr>
          </a:p>
          <a:p>
            <a:pPr marL="0" lvl="0" indent="0" algn="l" rtl="0">
              <a:spcBef>
                <a:spcPts val="1000"/>
              </a:spcBef>
              <a:spcAft>
                <a:spcPts val="0"/>
              </a:spcAft>
              <a:buNone/>
            </a:pPr>
            <a:r>
              <a:rPr lang="en" sz="3600">
                <a:solidFill>
                  <a:srgbClr val="FFFFFF"/>
                </a:solidFill>
              </a:rPr>
              <a:t>                     (0.08)</a:t>
            </a:r>
            <a:endParaRPr sz="3600">
              <a:solidFill>
                <a:srgbClr val="FFFFFF"/>
              </a:solidFill>
            </a:endParaRPr>
          </a:p>
          <a:p>
            <a:pPr marL="0" lvl="0" indent="0" algn="l" rtl="0">
              <a:spcBef>
                <a:spcPts val="1000"/>
              </a:spcBef>
              <a:spcAft>
                <a:spcPts val="0"/>
              </a:spcAft>
              <a:buNone/>
            </a:pPr>
            <a:r>
              <a:rPr lang="en" sz="3600">
                <a:solidFill>
                  <a:srgbClr val="FFFFFF"/>
                </a:solidFill>
              </a:rPr>
              <a:t>Impact of return policy change on ln(salevalue) is </a:t>
            </a:r>
            <a:r>
              <a:rPr lang="en" sz="3600" b="1" u="sng">
                <a:solidFill>
                  <a:srgbClr val="FFFFFF"/>
                </a:solidFill>
              </a:rPr>
              <a:t>insignificant</a:t>
            </a:r>
            <a:endParaRPr sz="3600" b="1" u="sng">
              <a:solidFill>
                <a:srgbClr val="FFFFFF"/>
              </a:solidFill>
            </a:endParaRPr>
          </a:p>
        </p:txBody>
      </p:sp>
      <p:pic>
        <p:nvPicPr>
          <p:cNvPr id="688" name="Google Shape;688;p62"/>
          <p:cNvPicPr preferRelativeResize="0"/>
          <p:nvPr/>
        </p:nvPicPr>
        <p:blipFill>
          <a:blip r:embed="rId3">
            <a:alphaModFix/>
          </a:blip>
          <a:stretch>
            <a:fillRect/>
          </a:stretch>
        </p:blipFill>
        <p:spPr>
          <a:xfrm>
            <a:off x="5163825" y="145126"/>
            <a:ext cx="3359797" cy="6518748"/>
          </a:xfrm>
          <a:prstGeom prst="rect">
            <a:avLst/>
          </a:prstGeom>
          <a:noFill/>
          <a:ln>
            <a:noFill/>
          </a:ln>
        </p:spPr>
      </p:pic>
      <p:sp>
        <p:nvSpPr>
          <p:cNvPr id="689" name="Google Shape;689;p62"/>
          <p:cNvSpPr/>
          <p:nvPr/>
        </p:nvSpPr>
        <p:spPr>
          <a:xfrm>
            <a:off x="5186550" y="5579425"/>
            <a:ext cx="3117300" cy="436200"/>
          </a:xfrm>
          <a:prstGeom prst="rect">
            <a:avLst/>
          </a:prstGeom>
          <a:no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62"/>
          <p:cNvPicPr preferRelativeResize="0"/>
          <p:nvPr/>
        </p:nvPicPr>
        <p:blipFill>
          <a:blip r:embed="rId4">
            <a:alphaModFix/>
          </a:blip>
          <a:stretch>
            <a:fillRect/>
          </a:stretch>
        </p:blipFill>
        <p:spPr>
          <a:xfrm>
            <a:off x="8368981" y="138250"/>
            <a:ext cx="3725119" cy="6518774"/>
          </a:xfrm>
          <a:prstGeom prst="rect">
            <a:avLst/>
          </a:prstGeom>
          <a:noFill/>
          <a:ln>
            <a:noFill/>
          </a:ln>
        </p:spPr>
      </p:pic>
      <p:sp>
        <p:nvSpPr>
          <p:cNvPr id="691" name="Google Shape;691;p62"/>
          <p:cNvSpPr/>
          <p:nvPr/>
        </p:nvSpPr>
        <p:spPr>
          <a:xfrm>
            <a:off x="673025" y="2308750"/>
            <a:ext cx="2816232" cy="436200"/>
          </a:xfrm>
          <a:prstGeom prst="rect">
            <a:avLst/>
          </a:prstGeom>
        </p:spPr>
        <p:txBody>
          <a:bodyPr>
            <a:prstTxWarp prst="textPlain">
              <a:avLst/>
            </a:prstTxWarp>
          </a:bodyPr>
          <a:lstStyle/>
          <a:p>
            <a:pPr lvl="0" algn="ctr"/>
            <a:r>
              <a:rPr b="1" i="0">
                <a:ln w="9525" cap="flat" cmpd="sng">
                  <a:solidFill>
                    <a:srgbClr val="B4A7D6"/>
                  </a:solidFill>
                  <a:prstDash val="solid"/>
                  <a:round/>
                  <a:headEnd type="none" w="sm" len="sm"/>
                  <a:tailEnd type="none" w="sm" len="sm"/>
                </a:ln>
                <a:solidFill>
                  <a:srgbClr val="B4A7D6"/>
                </a:solidFill>
                <a:latin typeface="Arial"/>
              </a:rPr>
              <a:t>Insignificant</a:t>
            </a:r>
          </a:p>
        </p:txBody>
      </p:sp>
      <p:pic>
        <p:nvPicPr>
          <p:cNvPr id="692" name="Google Shape;692;p62"/>
          <p:cNvPicPr preferRelativeResize="0"/>
          <p:nvPr/>
        </p:nvPicPr>
        <p:blipFill rotWithShape="1">
          <a:blip r:embed="rId5">
            <a:alphaModFix/>
          </a:blip>
          <a:srcRect l="1429" t="1136" b="16484"/>
          <a:stretch/>
        </p:blipFill>
        <p:spPr>
          <a:xfrm>
            <a:off x="5217175" y="5668075"/>
            <a:ext cx="1928651" cy="25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lt1"/>
                </a:solidFill>
              </a:rPr>
              <a:t>Background</a:t>
            </a:r>
            <a:endParaRPr>
              <a:solidFill>
                <a:schemeClr val="lt1"/>
              </a:solidFill>
            </a:endParaRPr>
          </a:p>
        </p:txBody>
      </p:sp>
      <p:pic>
        <p:nvPicPr>
          <p:cNvPr id="193" name="Google Shape;193;p18"/>
          <p:cNvPicPr preferRelativeResize="0"/>
          <p:nvPr/>
        </p:nvPicPr>
        <p:blipFill>
          <a:blip r:embed="rId3">
            <a:alphaModFix/>
          </a:blip>
          <a:stretch>
            <a:fillRect/>
          </a:stretch>
        </p:blipFill>
        <p:spPr>
          <a:xfrm>
            <a:off x="4466500" y="1736903"/>
            <a:ext cx="6518200" cy="2795150"/>
          </a:xfrm>
          <a:prstGeom prst="rect">
            <a:avLst/>
          </a:prstGeom>
          <a:noFill/>
          <a:ln>
            <a:noFill/>
          </a:ln>
        </p:spPr>
      </p:pic>
      <p:pic>
        <p:nvPicPr>
          <p:cNvPr id="194" name="Google Shape;194;p18"/>
          <p:cNvPicPr preferRelativeResize="0"/>
          <p:nvPr/>
        </p:nvPicPr>
        <p:blipFill>
          <a:blip r:embed="rId4">
            <a:alphaModFix/>
          </a:blip>
          <a:stretch>
            <a:fillRect/>
          </a:stretch>
        </p:blipFill>
        <p:spPr>
          <a:xfrm>
            <a:off x="1167750" y="1971498"/>
            <a:ext cx="8129050" cy="3353600"/>
          </a:xfrm>
          <a:prstGeom prst="rect">
            <a:avLst/>
          </a:prstGeom>
          <a:noFill/>
          <a:ln>
            <a:noFill/>
          </a:ln>
        </p:spPr>
      </p:pic>
      <p:sp>
        <p:nvSpPr>
          <p:cNvPr id="195" name="Google Shape;195;p18"/>
          <p:cNvSpPr/>
          <p:nvPr/>
        </p:nvSpPr>
        <p:spPr>
          <a:xfrm>
            <a:off x="0" y="8157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3"/>
          <p:cNvSpPr txBox="1">
            <a:spLocks noGrp="1"/>
          </p:cNvSpPr>
          <p:nvPr>
            <p:ph type="body" idx="4294967295"/>
          </p:nvPr>
        </p:nvSpPr>
        <p:spPr>
          <a:xfrm>
            <a:off x="415650" y="15980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29B9A6"/>
                </a:solidFill>
                <a:latin typeface="Arial"/>
                <a:ea typeface="Arial"/>
                <a:cs typeface="Arial"/>
                <a:sym typeface="Arial"/>
              </a:rPr>
              <a:t>    </a:t>
            </a:r>
            <a:r>
              <a:rPr lang="en" sz="3000" b="1">
                <a:solidFill>
                  <a:srgbClr val="A4C2F4"/>
                </a:solidFill>
                <a:latin typeface="Arial"/>
                <a:ea typeface="Arial"/>
                <a:cs typeface="Arial"/>
                <a:sym typeface="Arial"/>
              </a:rPr>
              <a:t> </a:t>
            </a:r>
            <a:r>
              <a:rPr lang="en" sz="3000" b="1">
                <a:solidFill>
                  <a:srgbClr val="FFFFFF"/>
                </a:solidFill>
                <a:latin typeface="Arial"/>
                <a:ea typeface="Arial"/>
                <a:cs typeface="Arial"/>
                <a:sym typeface="Arial"/>
              </a:rPr>
              <a:t>For ONLINE Sales Quantity</a:t>
            </a:r>
            <a:endParaRPr sz="30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marL="457200" lvl="0" indent="0" algn="l" rtl="0">
              <a:spcBef>
                <a:spcPts val="2133"/>
              </a:spcBef>
              <a:spcAft>
                <a:spcPts val="0"/>
              </a:spcAft>
              <a:buClr>
                <a:schemeClr val="dk1"/>
              </a:buClr>
              <a:buSzPts val="1100"/>
              <a:buFont typeface="Arial"/>
              <a:buNone/>
            </a:pPr>
            <a:r>
              <a:rPr lang="en">
                <a:solidFill>
                  <a:srgbClr val="FFFFFF"/>
                </a:solidFill>
              </a:rPr>
              <a:t>Salesquantity ~ </a:t>
            </a:r>
            <a:r>
              <a:rPr lang="en" b="1">
                <a:solidFill>
                  <a:schemeClr val="lt1"/>
                </a:solidFill>
              </a:rPr>
              <a:t>month_group*policy_change</a:t>
            </a:r>
            <a:r>
              <a:rPr lang="en">
                <a:solidFill>
                  <a:srgbClr val="FFFFFF"/>
                </a:solidFill>
              </a:rPr>
              <a:t>+ avg_female + avg_age + avg_income + avg_homeowner + avg_childowner + </a:t>
            </a:r>
            <a:r>
              <a:rPr lang="en">
                <a:solidFill>
                  <a:schemeClr val="lt1"/>
                </a:solidFill>
              </a:rPr>
              <a:t>pcfactor</a:t>
            </a:r>
            <a:r>
              <a:rPr lang="en">
                <a:solidFill>
                  <a:srgbClr val="FFFFFF"/>
                </a:solidFill>
              </a:rPr>
              <a:t> </a:t>
            </a:r>
            <a:endParaRPr>
              <a:solidFill>
                <a:srgbClr val="FFFFFF"/>
              </a:solidFill>
            </a:endParaRPr>
          </a:p>
          <a:p>
            <a:pPr marL="457200" lvl="0" indent="0" algn="l" rtl="0">
              <a:lnSpc>
                <a:spcPct val="90000"/>
              </a:lnSpc>
              <a:spcBef>
                <a:spcPts val="0"/>
              </a:spcBef>
              <a:spcAft>
                <a:spcPts val="0"/>
              </a:spcAft>
              <a:buClr>
                <a:schemeClr val="dk1"/>
              </a:buClr>
              <a:buSzPts val="1100"/>
              <a:buFont typeface="Arial"/>
              <a:buNone/>
            </a:pPr>
            <a:r>
              <a:rPr lang="en">
                <a:solidFill>
                  <a:srgbClr val="FFFFFF"/>
                </a:solidFill>
              </a:rPr>
              <a:t/>
            </a:r>
            <a:br>
              <a:rPr lang="en">
                <a:solidFill>
                  <a:srgbClr val="FFFFFF"/>
                </a:solidFill>
              </a:rPr>
            </a:br>
            <a:endParaRPr>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699" name="Google Shape;699;p63"/>
          <p:cNvSpPr/>
          <p:nvPr/>
        </p:nvSpPr>
        <p:spPr>
          <a:xfrm>
            <a:off x="3265725" y="3019400"/>
            <a:ext cx="4399500" cy="453000"/>
          </a:xfrm>
          <a:prstGeom prst="rect">
            <a:avLst/>
          </a:prstGeom>
          <a:noFill/>
          <a:ln w="38100"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3"/>
          <p:cNvSpPr/>
          <p:nvPr/>
        </p:nvSpPr>
        <p:spPr>
          <a:xfrm rot="-6029205">
            <a:off x="614416" y="1774032"/>
            <a:ext cx="397235" cy="342335"/>
          </a:xfrm>
          <a:prstGeom prst="triangle">
            <a:avLst>
              <a:gd name="adj" fmla="val 50000"/>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701" name="Google Shape;701;p63"/>
          <p:cNvSpPr txBox="1">
            <a:spLocks noGrp="1"/>
          </p:cNvSpPr>
          <p:nvPr>
            <p:ph type="title" idx="4294967295"/>
          </p:nvPr>
        </p:nvSpPr>
        <p:spPr>
          <a:xfrm>
            <a:off x="415600" y="6695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Theoretical Model</a:t>
            </a:r>
            <a:endParaRPr/>
          </a:p>
        </p:txBody>
      </p:sp>
      <p:sp>
        <p:nvSpPr>
          <p:cNvPr id="702" name="Google Shape;702;p63"/>
          <p:cNvSpPr/>
          <p:nvPr/>
        </p:nvSpPr>
        <p:spPr>
          <a:xfrm>
            <a:off x="7692775" y="669575"/>
            <a:ext cx="103800" cy="514200"/>
          </a:xfrm>
          <a:prstGeom prst="leftBrace">
            <a:avLst>
              <a:gd name="adj1" fmla="val 8333"/>
              <a:gd name="adj2" fmla="val 50000"/>
            </a:avLst>
          </a:prstGeom>
          <a:solidFill>
            <a:srgbClr val="B4A7D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6520550" y="298850"/>
            <a:ext cx="5581200" cy="2110200"/>
          </a:xfrm>
          <a:prstGeom prst="wedgeRectCallout">
            <a:avLst>
              <a:gd name="adj1" fmla="val -42941"/>
              <a:gd name="adj2" fmla="val 71822"/>
            </a:avLst>
          </a:prstGeom>
          <a:solidFill>
            <a:srgbClr val="B4A7D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704" name="Google Shape;704;p63"/>
          <p:cNvSpPr/>
          <p:nvPr/>
        </p:nvSpPr>
        <p:spPr>
          <a:xfrm>
            <a:off x="7665175" y="1598000"/>
            <a:ext cx="103800" cy="514200"/>
          </a:xfrm>
          <a:prstGeom prst="leftBrace">
            <a:avLst>
              <a:gd name="adj1" fmla="val 8333"/>
              <a:gd name="adj2" fmla="val 50000"/>
            </a:avLst>
          </a:prstGeom>
          <a:solidFill>
            <a:srgbClr val="B4A7D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7768975" y="745775"/>
            <a:ext cx="103800" cy="514200"/>
          </a:xfrm>
          <a:prstGeom prst="leftBrace">
            <a:avLst>
              <a:gd name="adj1" fmla="val 8333"/>
              <a:gd name="adj2" fmla="val 50000"/>
            </a:avLst>
          </a:prstGeom>
          <a:solidFill>
            <a:srgbClr val="B4A7D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64"/>
          <p:cNvPicPr preferRelativeResize="0"/>
          <p:nvPr/>
        </p:nvPicPr>
        <p:blipFill>
          <a:blip r:embed="rId3">
            <a:alphaModFix/>
          </a:blip>
          <a:stretch>
            <a:fillRect/>
          </a:stretch>
        </p:blipFill>
        <p:spPr>
          <a:xfrm>
            <a:off x="5324025" y="152400"/>
            <a:ext cx="3596799" cy="6536598"/>
          </a:xfrm>
          <a:prstGeom prst="rect">
            <a:avLst/>
          </a:prstGeom>
          <a:noFill/>
          <a:ln>
            <a:noFill/>
          </a:ln>
        </p:spPr>
      </p:pic>
      <p:sp>
        <p:nvSpPr>
          <p:cNvPr id="712" name="Google Shape;712;p64"/>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a:t>
            </a:r>
            <a:endParaRPr>
              <a:solidFill>
                <a:srgbClr val="FFFFFF"/>
              </a:solidFill>
            </a:endParaRPr>
          </a:p>
          <a:p>
            <a:pPr marL="0" lvl="0" indent="0" algn="l" rtl="0">
              <a:spcBef>
                <a:spcPts val="0"/>
              </a:spcBef>
              <a:spcAft>
                <a:spcPts val="0"/>
              </a:spcAft>
              <a:buNone/>
            </a:pPr>
            <a:r>
              <a:rPr lang="en">
                <a:solidFill>
                  <a:srgbClr val="FFFFFF"/>
                </a:solidFill>
              </a:rPr>
              <a:t>Online sales quantity</a:t>
            </a:r>
            <a:endParaRPr>
              <a:solidFill>
                <a:srgbClr val="FFFFFF"/>
              </a:solidFill>
            </a:endParaRPr>
          </a:p>
        </p:txBody>
      </p:sp>
      <p:sp>
        <p:nvSpPr>
          <p:cNvPr id="713" name="Google Shape;713;p64"/>
          <p:cNvSpPr txBox="1">
            <a:spLocks noGrp="1"/>
          </p:cNvSpPr>
          <p:nvPr>
            <p:ph type="body" idx="4294967295"/>
          </p:nvPr>
        </p:nvSpPr>
        <p:spPr>
          <a:xfrm>
            <a:off x="493675" y="1536625"/>
            <a:ext cx="47235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Coefficient：0.99</a:t>
            </a:r>
            <a:endParaRPr sz="3600">
              <a:solidFill>
                <a:srgbClr val="FFFFFF"/>
              </a:solidFill>
            </a:endParaRPr>
          </a:p>
          <a:p>
            <a:pPr marL="0" lvl="0" indent="0" algn="l" rtl="0">
              <a:spcBef>
                <a:spcPts val="1000"/>
              </a:spcBef>
              <a:spcAft>
                <a:spcPts val="0"/>
              </a:spcAft>
              <a:buNone/>
            </a:pPr>
            <a:r>
              <a:rPr lang="en" sz="3600">
                <a:solidFill>
                  <a:srgbClr val="FFFFFF"/>
                </a:solidFill>
              </a:rPr>
              <a:t>                       (0.08)</a:t>
            </a:r>
            <a:endParaRPr sz="3600">
              <a:solidFill>
                <a:srgbClr val="FFFFFF"/>
              </a:solidFill>
            </a:endParaRPr>
          </a:p>
          <a:p>
            <a:pPr marL="0" lvl="0" indent="0" algn="l" rtl="0">
              <a:spcBef>
                <a:spcPts val="1000"/>
              </a:spcBef>
              <a:spcAft>
                <a:spcPts val="0"/>
              </a:spcAft>
              <a:buNone/>
            </a:pPr>
            <a:r>
              <a:rPr lang="en" sz="3600">
                <a:solidFill>
                  <a:srgbClr val="FFFFFF"/>
                </a:solidFill>
              </a:rPr>
              <a:t>Impact of return policy change on salesquantity is </a:t>
            </a:r>
            <a:r>
              <a:rPr lang="en" sz="3600" b="1" u="sng">
                <a:solidFill>
                  <a:srgbClr val="FFFFFF"/>
                </a:solidFill>
              </a:rPr>
              <a:t>insignificant</a:t>
            </a:r>
            <a:endParaRPr sz="3600" b="1" u="sng">
              <a:solidFill>
                <a:srgbClr val="FFFFFF"/>
              </a:solidFill>
            </a:endParaRPr>
          </a:p>
        </p:txBody>
      </p:sp>
      <p:sp>
        <p:nvSpPr>
          <p:cNvPr id="714" name="Google Shape;714;p64"/>
          <p:cNvSpPr/>
          <p:nvPr/>
        </p:nvSpPr>
        <p:spPr>
          <a:xfrm>
            <a:off x="5247825" y="5579425"/>
            <a:ext cx="3117300" cy="436200"/>
          </a:xfrm>
          <a:prstGeom prst="rect">
            <a:avLst/>
          </a:prstGeom>
          <a:no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4"/>
          <p:cNvSpPr/>
          <p:nvPr/>
        </p:nvSpPr>
        <p:spPr>
          <a:xfrm>
            <a:off x="673025" y="2308750"/>
            <a:ext cx="2816232" cy="436200"/>
          </a:xfrm>
          <a:prstGeom prst="rect">
            <a:avLst/>
          </a:prstGeom>
        </p:spPr>
        <p:txBody>
          <a:bodyPr>
            <a:prstTxWarp prst="textPlain">
              <a:avLst/>
            </a:prstTxWarp>
          </a:bodyPr>
          <a:lstStyle/>
          <a:p>
            <a:pPr lvl="0" algn="ctr"/>
            <a:r>
              <a:rPr b="1" i="0">
                <a:ln w="9525" cap="flat" cmpd="sng">
                  <a:solidFill>
                    <a:srgbClr val="B4A7D6"/>
                  </a:solidFill>
                  <a:prstDash val="solid"/>
                  <a:round/>
                  <a:headEnd type="none" w="sm" len="sm"/>
                  <a:tailEnd type="none" w="sm" len="sm"/>
                </a:ln>
                <a:solidFill>
                  <a:srgbClr val="B4A7D6"/>
                </a:solidFill>
                <a:latin typeface="Arial"/>
              </a:rPr>
              <a:t>Insignificant</a:t>
            </a:r>
          </a:p>
        </p:txBody>
      </p:sp>
      <p:pic>
        <p:nvPicPr>
          <p:cNvPr id="716" name="Google Shape;716;p64"/>
          <p:cNvPicPr preferRelativeResize="0"/>
          <p:nvPr/>
        </p:nvPicPr>
        <p:blipFill>
          <a:blip r:embed="rId4">
            <a:alphaModFix/>
          </a:blip>
          <a:stretch>
            <a:fillRect/>
          </a:stretch>
        </p:blipFill>
        <p:spPr>
          <a:xfrm>
            <a:off x="8601283" y="152400"/>
            <a:ext cx="3454066" cy="6536597"/>
          </a:xfrm>
          <a:prstGeom prst="rect">
            <a:avLst/>
          </a:prstGeom>
          <a:noFill/>
          <a:ln>
            <a:noFill/>
          </a:ln>
        </p:spPr>
      </p:pic>
      <p:pic>
        <p:nvPicPr>
          <p:cNvPr id="717" name="Google Shape;717;p64"/>
          <p:cNvPicPr preferRelativeResize="0"/>
          <p:nvPr/>
        </p:nvPicPr>
        <p:blipFill rotWithShape="1">
          <a:blip r:embed="rId5">
            <a:alphaModFix/>
          </a:blip>
          <a:srcRect l="1429" t="1136" b="16484"/>
          <a:stretch/>
        </p:blipFill>
        <p:spPr>
          <a:xfrm>
            <a:off x="5324025" y="5655625"/>
            <a:ext cx="1928651" cy="258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Online Sales</a:t>
            </a:r>
            <a:endParaRPr>
              <a:solidFill>
                <a:schemeClr val="lt1"/>
              </a:solidFill>
            </a:endParaRPr>
          </a:p>
        </p:txBody>
      </p:sp>
      <p:sp>
        <p:nvSpPr>
          <p:cNvPr id="724" name="Google Shape;724;p65"/>
          <p:cNvSpPr txBox="1">
            <a:spLocks noGrp="1"/>
          </p:cNvSpPr>
          <p:nvPr>
            <p:ph type="body" idx="4294967295"/>
          </p:nvPr>
        </p:nvSpPr>
        <p:spPr>
          <a:xfrm>
            <a:off x="702500" y="1933500"/>
            <a:ext cx="11073900" cy="3989400"/>
          </a:xfrm>
          <a:prstGeom prst="rect">
            <a:avLst/>
          </a:prstGeom>
          <a:noFill/>
          <a:ln w="76200" cap="flat" cmpd="sng">
            <a:solidFill>
              <a:srgbClr val="8E7CC3"/>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quantity.</a:t>
            </a: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sp>
        <p:nvSpPr>
          <p:cNvPr id="725" name="Google Shape;725;p65"/>
          <p:cNvSpPr/>
          <p:nvPr/>
        </p:nvSpPr>
        <p:spPr>
          <a:xfrm>
            <a:off x="0" y="815718"/>
            <a:ext cx="393600" cy="5202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6"/>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32" name="Google Shape;732;p66"/>
          <p:cNvSpPr/>
          <p:nvPr/>
        </p:nvSpPr>
        <p:spPr>
          <a:xfrm>
            <a:off x="3429000" y="2881775"/>
            <a:ext cx="4367700" cy="514200"/>
          </a:xfrm>
          <a:prstGeom prst="rect">
            <a:avLst/>
          </a:prstGeom>
          <a:noFill/>
          <a:ln w="38100"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6"/>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29B9A6"/>
                </a:solidFill>
                <a:latin typeface="Arial"/>
                <a:ea typeface="Arial"/>
                <a:cs typeface="Arial"/>
                <a:sym typeface="Arial"/>
              </a:rPr>
              <a:t>    </a:t>
            </a:r>
            <a:r>
              <a:rPr lang="en" sz="3000" b="1">
                <a:solidFill>
                  <a:srgbClr val="A4C2F4"/>
                </a:solidFill>
                <a:latin typeface="Arial"/>
                <a:ea typeface="Arial"/>
                <a:cs typeface="Arial"/>
                <a:sym typeface="Arial"/>
              </a:rPr>
              <a:t> </a:t>
            </a:r>
            <a:r>
              <a:rPr lang="en" sz="3000" b="1">
                <a:solidFill>
                  <a:srgbClr val="FFFFFF"/>
                </a:solidFill>
                <a:latin typeface="Arial"/>
                <a:ea typeface="Arial"/>
                <a:cs typeface="Arial"/>
                <a:sym typeface="Arial"/>
              </a:rPr>
              <a:t>For ONLINE Return Value</a:t>
            </a:r>
            <a:endParaRPr sz="30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ln(returnvalue) ~ </a:t>
            </a:r>
            <a:r>
              <a:rPr lang="en" b="1">
                <a:solidFill>
                  <a:schemeClr val="lt1"/>
                </a:solidFill>
              </a:rPr>
              <a:t>month_group*policy_change</a:t>
            </a:r>
            <a:r>
              <a:rPr lang="en">
                <a:solidFill>
                  <a:srgbClr val="FFFFFF"/>
                </a:solidFill>
              </a:rPr>
              <a:t>+ ln(salesvalue) +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     + </a:t>
            </a:r>
            <a:r>
              <a:rPr lang="en">
                <a:solidFill>
                  <a:schemeClr val="lt1"/>
                </a:solidFill>
              </a:rPr>
              <a:t>pcfactor </a:t>
            </a:r>
            <a:endParaRPr>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734" name="Google Shape;734;p66"/>
          <p:cNvSpPr/>
          <p:nvPr/>
        </p:nvSpPr>
        <p:spPr>
          <a:xfrm>
            <a:off x="6291950" y="222650"/>
            <a:ext cx="5581200" cy="2110200"/>
          </a:xfrm>
          <a:prstGeom prst="wedgeRectCallout">
            <a:avLst>
              <a:gd name="adj1" fmla="val -42941"/>
              <a:gd name="adj2" fmla="val 71822"/>
            </a:avLst>
          </a:prstGeom>
          <a:solidFill>
            <a:srgbClr val="9FC5E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735" name="Google Shape;735;p66"/>
          <p:cNvSpPr/>
          <p:nvPr/>
        </p:nvSpPr>
        <p:spPr>
          <a:xfrm rot="-6029205">
            <a:off x="614416" y="1697832"/>
            <a:ext cx="397235" cy="342335"/>
          </a:xfrm>
          <a:prstGeom prst="triangle">
            <a:avLst>
              <a:gd name="adj"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Calibri"/>
              <a:ea typeface="Calibri"/>
              <a:cs typeface="Calibri"/>
              <a:sym typeface="Calibri"/>
            </a:endParaRPr>
          </a:p>
        </p:txBody>
      </p:sp>
      <p:sp>
        <p:nvSpPr>
          <p:cNvPr id="736" name="Google Shape;736;p66"/>
          <p:cNvSpPr/>
          <p:nvPr/>
        </p:nvSpPr>
        <p:spPr>
          <a:xfrm>
            <a:off x="7768975" y="593375"/>
            <a:ext cx="103800" cy="514200"/>
          </a:xfrm>
          <a:prstGeom prst="leftBrace">
            <a:avLst>
              <a:gd name="adj1" fmla="val 8333"/>
              <a:gd name="adj2" fmla="val 50000"/>
            </a:avLst>
          </a:prstGeom>
          <a:solidFill>
            <a:srgbClr val="9FC5E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6"/>
          <p:cNvSpPr/>
          <p:nvPr/>
        </p:nvSpPr>
        <p:spPr>
          <a:xfrm>
            <a:off x="7741375" y="1521800"/>
            <a:ext cx="103800" cy="514200"/>
          </a:xfrm>
          <a:prstGeom prst="leftBrace">
            <a:avLst>
              <a:gd name="adj1" fmla="val 8333"/>
              <a:gd name="adj2" fmla="val 50000"/>
            </a:avLst>
          </a:prstGeom>
          <a:solidFill>
            <a:srgbClr val="9FC5E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67"/>
          <p:cNvPicPr preferRelativeResize="0"/>
          <p:nvPr/>
        </p:nvPicPr>
        <p:blipFill>
          <a:blip r:embed="rId3">
            <a:alphaModFix/>
          </a:blip>
          <a:stretch>
            <a:fillRect/>
          </a:stretch>
        </p:blipFill>
        <p:spPr>
          <a:xfrm>
            <a:off x="5545699" y="0"/>
            <a:ext cx="3835001" cy="6857999"/>
          </a:xfrm>
          <a:prstGeom prst="rect">
            <a:avLst/>
          </a:prstGeom>
          <a:noFill/>
          <a:ln>
            <a:noFill/>
          </a:ln>
        </p:spPr>
      </p:pic>
      <p:grpSp>
        <p:nvGrpSpPr>
          <p:cNvPr id="744" name="Google Shape;744;p67"/>
          <p:cNvGrpSpPr/>
          <p:nvPr/>
        </p:nvGrpSpPr>
        <p:grpSpPr>
          <a:xfrm>
            <a:off x="8847300" y="0"/>
            <a:ext cx="3268497" cy="6858000"/>
            <a:chOff x="8847300" y="0"/>
            <a:chExt cx="3268497" cy="6858000"/>
          </a:xfrm>
        </p:grpSpPr>
        <p:pic>
          <p:nvPicPr>
            <p:cNvPr id="745" name="Google Shape;745;p67"/>
            <p:cNvPicPr preferRelativeResize="0"/>
            <p:nvPr/>
          </p:nvPicPr>
          <p:blipFill>
            <a:blip r:embed="rId4">
              <a:alphaModFix/>
            </a:blip>
            <a:stretch>
              <a:fillRect/>
            </a:stretch>
          </p:blipFill>
          <p:spPr>
            <a:xfrm>
              <a:off x="8847303" y="0"/>
              <a:ext cx="3268494" cy="6858000"/>
            </a:xfrm>
            <a:prstGeom prst="rect">
              <a:avLst/>
            </a:prstGeom>
            <a:noFill/>
            <a:ln>
              <a:noFill/>
            </a:ln>
          </p:spPr>
        </p:pic>
        <p:pic>
          <p:nvPicPr>
            <p:cNvPr id="746" name="Google Shape;746;p67"/>
            <p:cNvPicPr preferRelativeResize="0"/>
            <p:nvPr/>
          </p:nvPicPr>
          <p:blipFill rotWithShape="1">
            <a:blip r:embed="rId5">
              <a:alphaModFix/>
            </a:blip>
            <a:srcRect l="1429" t="1136" b="16484"/>
            <a:stretch/>
          </p:blipFill>
          <p:spPr>
            <a:xfrm>
              <a:off x="8847300" y="5897125"/>
              <a:ext cx="1928651" cy="258900"/>
            </a:xfrm>
            <a:prstGeom prst="rect">
              <a:avLst/>
            </a:prstGeom>
            <a:noFill/>
            <a:ln>
              <a:noFill/>
            </a:ln>
          </p:spPr>
        </p:pic>
      </p:grpSp>
      <p:sp>
        <p:nvSpPr>
          <p:cNvPr id="747" name="Google Shape;747;p67"/>
          <p:cNvSpPr txBox="1">
            <a:spLocks noGrp="1"/>
          </p:cNvSpPr>
          <p:nvPr>
            <p:ph type="body" idx="4294967295"/>
          </p:nvPr>
        </p:nvSpPr>
        <p:spPr>
          <a:xfrm>
            <a:off x="415650" y="1521775"/>
            <a:ext cx="50619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Coefficient: -0.20*</a:t>
            </a:r>
            <a:endParaRPr sz="3600">
              <a:solidFill>
                <a:srgbClr val="FFFFFF"/>
              </a:solidFill>
            </a:endParaRPr>
          </a:p>
          <a:p>
            <a:pPr marL="0" lvl="0" indent="0" algn="l" rtl="0">
              <a:spcBef>
                <a:spcPts val="1000"/>
              </a:spcBef>
              <a:spcAft>
                <a:spcPts val="0"/>
              </a:spcAft>
              <a:buNone/>
            </a:pPr>
            <a:r>
              <a:rPr lang="en" sz="3600">
                <a:solidFill>
                  <a:srgbClr val="FFFFFF"/>
                </a:solidFill>
              </a:rPr>
              <a:t>                         (0.09) </a:t>
            </a:r>
            <a:endParaRPr sz="3600">
              <a:solidFill>
                <a:srgbClr val="FFFFFF"/>
              </a:solidFill>
            </a:endParaRPr>
          </a:p>
          <a:p>
            <a:pPr marL="0" lvl="0" indent="0" algn="l" rtl="0">
              <a:spcBef>
                <a:spcPts val="1000"/>
              </a:spcBef>
              <a:spcAft>
                <a:spcPts val="0"/>
              </a:spcAft>
              <a:buNone/>
            </a:pPr>
            <a:r>
              <a:rPr lang="en" sz="3600">
                <a:solidFill>
                  <a:srgbClr val="FFFFFF"/>
                </a:solidFill>
              </a:rPr>
              <a:t>    Decrease 20% on     </a:t>
            </a:r>
            <a:endParaRPr sz="3600">
              <a:solidFill>
                <a:srgbClr val="FFFFFF"/>
              </a:solidFill>
            </a:endParaRPr>
          </a:p>
          <a:p>
            <a:pPr marL="0" lvl="0" indent="0" algn="l" rtl="0">
              <a:spcBef>
                <a:spcPts val="1000"/>
              </a:spcBef>
              <a:spcAft>
                <a:spcPts val="0"/>
              </a:spcAft>
              <a:buNone/>
            </a:pPr>
            <a:r>
              <a:rPr lang="en" sz="3600">
                <a:solidFill>
                  <a:srgbClr val="FFFFFF"/>
                </a:solidFill>
              </a:rPr>
              <a:t>    return value</a:t>
            </a:r>
            <a:endParaRPr sz="3600">
              <a:solidFill>
                <a:srgbClr val="FFFFFF"/>
              </a:solidFill>
            </a:endParaRPr>
          </a:p>
          <a:p>
            <a:pPr marL="0" lvl="0" indent="0" algn="l" rtl="0">
              <a:spcBef>
                <a:spcPts val="1000"/>
              </a:spcBef>
              <a:spcAft>
                <a:spcPts val="0"/>
              </a:spcAft>
              <a:buNone/>
            </a:pPr>
            <a:r>
              <a:rPr lang="en" sz="3600" b="1">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sp>
        <p:nvSpPr>
          <p:cNvPr id="748" name="Google Shape;748;p67"/>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a:t>
            </a:r>
            <a:endParaRPr>
              <a:solidFill>
                <a:srgbClr val="FFFFFF"/>
              </a:solidFill>
            </a:endParaRPr>
          </a:p>
          <a:p>
            <a:pPr marL="0" lvl="0" indent="0" algn="l" rtl="0">
              <a:spcBef>
                <a:spcPts val="0"/>
              </a:spcBef>
              <a:spcAft>
                <a:spcPts val="0"/>
              </a:spcAft>
              <a:buNone/>
            </a:pPr>
            <a:r>
              <a:rPr lang="en">
                <a:solidFill>
                  <a:srgbClr val="FFFFFF"/>
                </a:solidFill>
              </a:rPr>
              <a:t>Online return value </a:t>
            </a:r>
            <a:endParaRPr>
              <a:solidFill>
                <a:srgbClr val="FFFFFF"/>
              </a:solidFill>
            </a:endParaRPr>
          </a:p>
        </p:txBody>
      </p:sp>
      <p:sp>
        <p:nvSpPr>
          <p:cNvPr id="749" name="Google Shape;749;p67"/>
          <p:cNvSpPr/>
          <p:nvPr/>
        </p:nvSpPr>
        <p:spPr>
          <a:xfrm>
            <a:off x="596825" y="2093025"/>
            <a:ext cx="4658002" cy="504700"/>
          </a:xfrm>
          <a:prstGeom prst="rect">
            <a:avLst/>
          </a:prstGeom>
        </p:spPr>
        <p:txBody>
          <a:bodyPr>
            <a:prstTxWarp prst="textPlain">
              <a:avLst/>
            </a:prstTxWarp>
          </a:bodyPr>
          <a:lstStyle/>
          <a:p>
            <a:pPr lvl="0" algn="ctr"/>
            <a:r>
              <a:rPr b="1" i="0">
                <a:ln w="9525" cap="flat" cmpd="sng">
                  <a:solidFill>
                    <a:srgbClr val="9FC5E8"/>
                  </a:solidFill>
                  <a:prstDash val="solid"/>
                  <a:round/>
                  <a:headEnd type="none" w="sm" len="sm"/>
                  <a:tailEnd type="none" w="sm" len="sm"/>
                </a:ln>
                <a:solidFill>
                  <a:srgbClr val="9FC5E8"/>
                </a:solidFill>
                <a:latin typeface="Arial"/>
              </a:rPr>
              <a:t>Significant Impact</a:t>
            </a:r>
          </a:p>
        </p:txBody>
      </p:sp>
      <p:sp>
        <p:nvSpPr>
          <p:cNvPr id="750" name="Google Shape;750;p67"/>
          <p:cNvSpPr/>
          <p:nvPr/>
        </p:nvSpPr>
        <p:spPr>
          <a:xfrm>
            <a:off x="8771100" y="5820925"/>
            <a:ext cx="3268500" cy="3690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8"/>
          <p:cNvSpPr txBox="1">
            <a:spLocks noGrp="1"/>
          </p:cNvSpPr>
          <p:nvPr>
            <p:ph type="body" idx="4294967295"/>
          </p:nvPr>
        </p:nvSpPr>
        <p:spPr>
          <a:xfrm>
            <a:off x="415650" y="15218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chemeClr val="accent4"/>
                </a:solidFill>
                <a:latin typeface="Arial"/>
                <a:ea typeface="Arial"/>
                <a:cs typeface="Arial"/>
                <a:sym typeface="Arial"/>
              </a:rPr>
              <a:t>     </a:t>
            </a:r>
            <a:r>
              <a:rPr lang="en" sz="3000" b="1">
                <a:solidFill>
                  <a:srgbClr val="FFFFFF"/>
                </a:solidFill>
                <a:latin typeface="Arial"/>
                <a:ea typeface="Arial"/>
                <a:cs typeface="Arial"/>
                <a:sym typeface="Arial"/>
              </a:rPr>
              <a:t>For ONLINE Return Quantity</a:t>
            </a:r>
            <a:endParaRPr sz="3000" b="1">
              <a:solidFill>
                <a:srgbClr val="FFFFFF"/>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lt2"/>
              </a:solidFill>
              <a:latin typeface="Arial"/>
              <a:ea typeface="Arial"/>
              <a:cs typeface="Arial"/>
              <a:sym typeface="Arial"/>
            </a:endParaRPr>
          </a:p>
          <a:p>
            <a:pPr marL="457200" lvl="0" indent="0" algn="l" rtl="0">
              <a:lnSpc>
                <a:spcPct val="100000"/>
              </a:lnSpc>
              <a:spcBef>
                <a:spcPts val="1000"/>
              </a:spcBef>
              <a:spcAft>
                <a:spcPts val="0"/>
              </a:spcAft>
              <a:buNone/>
            </a:pPr>
            <a:r>
              <a:rPr lang="en" sz="3000" b="1">
                <a:solidFill>
                  <a:schemeClr val="lt2"/>
                </a:solidFill>
                <a:latin typeface="Arial"/>
                <a:ea typeface="Arial"/>
                <a:cs typeface="Arial"/>
                <a:sym typeface="Arial"/>
              </a:rPr>
              <a:t>Negative Binomial model</a:t>
            </a:r>
            <a:endParaRPr sz="3000" b="1">
              <a:solidFill>
                <a:schemeClr val="lt2"/>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         Returnquantity ~ </a:t>
            </a:r>
            <a:r>
              <a:rPr lang="en" b="1">
                <a:solidFill>
                  <a:schemeClr val="lt1"/>
                </a:solidFill>
              </a:rPr>
              <a:t>month_group*policy_change</a:t>
            </a:r>
            <a:r>
              <a:rPr lang="en">
                <a:solidFill>
                  <a:srgbClr val="FFFFFF"/>
                </a:solidFill>
              </a:rPr>
              <a:t>+ ln(salesquantity) +    </a:t>
            </a:r>
            <a:endParaRPr>
              <a:solidFill>
                <a:srgbClr val="FFFFFF"/>
              </a:solidFill>
            </a:endParaRPr>
          </a:p>
          <a:p>
            <a:pPr marL="0" lvl="0" indent="0" algn="l" rtl="0">
              <a:lnSpc>
                <a:spcPct val="10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marL="0" lvl="0" indent="0" algn="l" rtl="0">
              <a:lnSpc>
                <a:spcPct val="100000"/>
              </a:lnSpc>
              <a:spcBef>
                <a:spcPts val="2133"/>
              </a:spcBef>
              <a:spcAft>
                <a:spcPts val="2133"/>
              </a:spcAft>
              <a:buClr>
                <a:schemeClr val="dk1"/>
              </a:buClr>
              <a:buSzPts val="1100"/>
              <a:buFont typeface="Arial"/>
              <a:buNone/>
            </a:pPr>
            <a:r>
              <a:rPr lang="en">
                <a:solidFill>
                  <a:srgbClr val="FFFFFF"/>
                </a:solidFill>
              </a:rPr>
              <a:t>         avg_residency + avg_childowner + </a:t>
            </a:r>
            <a:r>
              <a:rPr lang="en">
                <a:solidFill>
                  <a:schemeClr val="lt1"/>
                </a:solidFill>
              </a:rPr>
              <a:t>pcfactor </a:t>
            </a:r>
            <a:r>
              <a:rPr lang="en">
                <a:solidFill>
                  <a:srgbClr val="FFFFFF"/>
                </a:solidFill>
              </a:rPr>
              <a:t/>
            </a:r>
            <a:br>
              <a:rPr lang="en">
                <a:solidFill>
                  <a:srgbClr val="FFFFFF"/>
                </a:solidFill>
              </a:rPr>
            </a:br>
            <a:endParaRPr/>
          </a:p>
        </p:txBody>
      </p:sp>
      <p:sp>
        <p:nvSpPr>
          <p:cNvPr id="757" name="Google Shape;757;p68"/>
          <p:cNvSpPr/>
          <p:nvPr/>
        </p:nvSpPr>
        <p:spPr>
          <a:xfrm>
            <a:off x="3740725" y="3372000"/>
            <a:ext cx="4431900" cy="514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8"/>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59" name="Google Shape;759;p68"/>
          <p:cNvSpPr/>
          <p:nvPr/>
        </p:nvSpPr>
        <p:spPr>
          <a:xfrm rot="-6029205">
            <a:off x="614416" y="1697832"/>
            <a:ext cx="397235" cy="342335"/>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760" name="Google Shape;760;p68"/>
          <p:cNvSpPr/>
          <p:nvPr/>
        </p:nvSpPr>
        <p:spPr>
          <a:xfrm>
            <a:off x="6749150" y="222650"/>
            <a:ext cx="5367600" cy="2110200"/>
          </a:xfrm>
          <a:prstGeom prst="wedgeRectCallout">
            <a:avLst>
              <a:gd name="adj1" fmla="val -42941"/>
              <a:gd name="adj2" fmla="val 71822"/>
            </a:avLst>
          </a:prstGeom>
          <a:solidFill>
            <a:schemeClr val="accen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761" name="Google Shape;761;p68"/>
          <p:cNvSpPr/>
          <p:nvPr/>
        </p:nvSpPr>
        <p:spPr>
          <a:xfrm>
            <a:off x="8172576" y="669575"/>
            <a:ext cx="999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8"/>
          <p:cNvSpPr/>
          <p:nvPr/>
        </p:nvSpPr>
        <p:spPr>
          <a:xfrm>
            <a:off x="8198575" y="1521800"/>
            <a:ext cx="103800" cy="514200"/>
          </a:xfrm>
          <a:prstGeom prst="leftBrace">
            <a:avLst>
              <a:gd name="adj1" fmla="val 8333"/>
              <a:gd name="adj2" fmla="val 50000"/>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9"/>
          <p:cNvSpPr txBox="1">
            <a:spLocks noGrp="1"/>
          </p:cNvSpPr>
          <p:nvPr>
            <p:ph type="title" idx="4294967295"/>
          </p:nvPr>
        </p:nvSpPr>
        <p:spPr>
          <a:xfrm>
            <a:off x="2632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a:t>
            </a:r>
            <a:endParaRPr>
              <a:solidFill>
                <a:srgbClr val="FFFFFF"/>
              </a:solidFill>
            </a:endParaRPr>
          </a:p>
          <a:p>
            <a:pPr marL="0" lvl="0" indent="0" algn="l" rtl="0">
              <a:spcBef>
                <a:spcPts val="0"/>
              </a:spcBef>
              <a:spcAft>
                <a:spcPts val="0"/>
              </a:spcAft>
              <a:buNone/>
            </a:pPr>
            <a:r>
              <a:rPr lang="en">
                <a:solidFill>
                  <a:srgbClr val="FFFFFF"/>
                </a:solidFill>
              </a:rPr>
              <a:t>Online return quantity </a:t>
            </a:r>
            <a:endParaRPr>
              <a:solidFill>
                <a:srgbClr val="FFFFFF"/>
              </a:solidFill>
            </a:endParaRPr>
          </a:p>
        </p:txBody>
      </p:sp>
      <p:sp>
        <p:nvSpPr>
          <p:cNvPr id="769" name="Google Shape;769;p69"/>
          <p:cNvSpPr/>
          <p:nvPr/>
        </p:nvSpPr>
        <p:spPr>
          <a:xfrm>
            <a:off x="7633150" y="5835750"/>
            <a:ext cx="3956100" cy="4305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69"/>
          <p:cNvSpPr/>
          <p:nvPr/>
        </p:nvSpPr>
        <p:spPr>
          <a:xfrm>
            <a:off x="673025" y="2003950"/>
            <a:ext cx="4583774" cy="519551"/>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Significant Impact</a:t>
            </a:r>
          </a:p>
        </p:txBody>
      </p:sp>
      <p:pic>
        <p:nvPicPr>
          <p:cNvPr id="771" name="Google Shape;771;p69"/>
          <p:cNvPicPr preferRelativeResize="0"/>
          <p:nvPr/>
        </p:nvPicPr>
        <p:blipFill rotWithShape="1">
          <a:blip r:embed="rId3">
            <a:alphaModFix/>
          </a:blip>
          <a:srcRect l="2000" r="-1999"/>
          <a:stretch/>
        </p:blipFill>
        <p:spPr>
          <a:xfrm>
            <a:off x="5560841" y="0"/>
            <a:ext cx="3808917" cy="6857998"/>
          </a:xfrm>
          <a:prstGeom prst="rect">
            <a:avLst/>
          </a:prstGeom>
          <a:noFill/>
          <a:ln>
            <a:noFill/>
          </a:ln>
        </p:spPr>
      </p:pic>
      <p:sp>
        <p:nvSpPr>
          <p:cNvPr id="772" name="Google Shape;772;p69"/>
          <p:cNvSpPr txBox="1">
            <a:spLocks noGrp="1"/>
          </p:cNvSpPr>
          <p:nvPr>
            <p:ph type="body" idx="4294967295"/>
          </p:nvPr>
        </p:nvSpPr>
        <p:spPr>
          <a:xfrm>
            <a:off x="339450" y="1521775"/>
            <a:ext cx="50619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Coefficient: 0.88**</a:t>
            </a:r>
            <a:endParaRPr sz="3600">
              <a:solidFill>
                <a:srgbClr val="FFFFFF"/>
              </a:solidFill>
            </a:endParaRPr>
          </a:p>
          <a:p>
            <a:pPr marL="0" lvl="0" indent="0" algn="l" rtl="0">
              <a:spcBef>
                <a:spcPts val="1000"/>
              </a:spcBef>
              <a:spcAft>
                <a:spcPts val="0"/>
              </a:spcAft>
              <a:buNone/>
            </a:pPr>
            <a:r>
              <a:rPr lang="en" sz="3600">
                <a:solidFill>
                  <a:srgbClr val="FFFFFF"/>
                </a:solidFill>
              </a:rPr>
              <a:t>                         (0.04) </a:t>
            </a:r>
            <a:endParaRPr sz="3600">
              <a:solidFill>
                <a:srgbClr val="FFFFFF"/>
              </a:solidFill>
            </a:endParaRPr>
          </a:p>
          <a:p>
            <a:pPr marL="0" lvl="0" indent="0" algn="l" rtl="0">
              <a:spcBef>
                <a:spcPts val="1000"/>
              </a:spcBef>
              <a:spcAft>
                <a:spcPts val="0"/>
              </a:spcAft>
              <a:buNone/>
            </a:pPr>
            <a:r>
              <a:rPr lang="en" sz="3600">
                <a:solidFill>
                  <a:srgbClr val="FFFFFF"/>
                </a:solidFill>
              </a:rPr>
              <a:t>    Decrease 12% on     </a:t>
            </a:r>
            <a:endParaRPr sz="3600">
              <a:solidFill>
                <a:srgbClr val="FFFFFF"/>
              </a:solidFill>
            </a:endParaRPr>
          </a:p>
          <a:p>
            <a:pPr marL="0" lvl="0" indent="0" algn="l" rtl="0">
              <a:spcBef>
                <a:spcPts val="1000"/>
              </a:spcBef>
              <a:spcAft>
                <a:spcPts val="0"/>
              </a:spcAft>
              <a:buNone/>
            </a:pPr>
            <a:r>
              <a:rPr lang="en" sz="3600">
                <a:solidFill>
                  <a:srgbClr val="FFFFFF"/>
                </a:solidFill>
              </a:rPr>
              <a:t>    return quantity</a:t>
            </a:r>
            <a:endParaRPr sz="3600">
              <a:solidFill>
                <a:srgbClr val="FFFFFF"/>
              </a:solidFill>
            </a:endParaRPr>
          </a:p>
          <a:p>
            <a:pPr marL="0" lvl="0" indent="0" algn="l" rtl="0">
              <a:spcBef>
                <a:spcPts val="1000"/>
              </a:spcBef>
              <a:spcAft>
                <a:spcPts val="0"/>
              </a:spcAft>
              <a:buNone/>
            </a:pPr>
            <a:r>
              <a:rPr lang="en" sz="3600" b="1">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pic>
        <p:nvPicPr>
          <p:cNvPr id="773" name="Google Shape;773;p69"/>
          <p:cNvPicPr preferRelativeResize="0"/>
          <p:nvPr/>
        </p:nvPicPr>
        <p:blipFill>
          <a:blip r:embed="rId4">
            <a:alphaModFix/>
          </a:blip>
          <a:stretch>
            <a:fillRect/>
          </a:stretch>
        </p:blipFill>
        <p:spPr>
          <a:xfrm>
            <a:off x="8907592" y="0"/>
            <a:ext cx="3360615" cy="6857999"/>
          </a:xfrm>
          <a:prstGeom prst="rect">
            <a:avLst/>
          </a:prstGeom>
          <a:noFill/>
          <a:ln>
            <a:noFill/>
          </a:ln>
        </p:spPr>
      </p:pic>
      <p:pic>
        <p:nvPicPr>
          <p:cNvPr id="774" name="Google Shape;774;p69"/>
          <p:cNvPicPr preferRelativeResize="0"/>
          <p:nvPr/>
        </p:nvPicPr>
        <p:blipFill rotWithShape="1">
          <a:blip r:embed="rId5">
            <a:alphaModFix/>
          </a:blip>
          <a:srcRect l="1429" t="1136" b="16484"/>
          <a:stretch/>
        </p:blipFill>
        <p:spPr>
          <a:xfrm>
            <a:off x="8907600" y="6028375"/>
            <a:ext cx="1928651" cy="258900"/>
          </a:xfrm>
          <a:prstGeom prst="rect">
            <a:avLst/>
          </a:prstGeom>
          <a:noFill/>
          <a:ln>
            <a:noFill/>
          </a:ln>
        </p:spPr>
      </p:pic>
      <p:sp>
        <p:nvSpPr>
          <p:cNvPr id="775" name="Google Shape;775;p69"/>
          <p:cNvSpPr/>
          <p:nvPr/>
        </p:nvSpPr>
        <p:spPr>
          <a:xfrm>
            <a:off x="8771100" y="5973325"/>
            <a:ext cx="3268500" cy="3690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0"/>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Online Return</a:t>
            </a:r>
            <a:endParaRPr>
              <a:solidFill>
                <a:schemeClr val="lt1"/>
              </a:solidFill>
            </a:endParaRPr>
          </a:p>
        </p:txBody>
      </p:sp>
      <p:sp>
        <p:nvSpPr>
          <p:cNvPr id="782" name="Google Shape;782;p70"/>
          <p:cNvSpPr txBox="1">
            <a:spLocks noGrp="1"/>
          </p:cNvSpPr>
          <p:nvPr>
            <p:ph type="body" idx="4294967295"/>
          </p:nvPr>
        </p:nvSpPr>
        <p:spPr>
          <a:xfrm>
            <a:off x="702500" y="1933500"/>
            <a:ext cx="11073900" cy="3989400"/>
          </a:xfrm>
          <a:prstGeom prst="rect">
            <a:avLst/>
          </a:prstGeom>
          <a:noFill/>
          <a:ln w="76200" cap="flat" cmpd="sng">
            <a:solidFill>
              <a:srgbClr val="6FA8DC"/>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20% decrease</a:t>
            </a:r>
            <a:r>
              <a:rPr lang="en" sz="3600">
                <a:solidFill>
                  <a:schemeClr val="lt1"/>
                </a:solidFill>
              </a:rPr>
              <a:t> in online return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12% decrease</a:t>
            </a:r>
            <a:r>
              <a:rPr lang="en" sz="3600">
                <a:solidFill>
                  <a:schemeClr val="lt1"/>
                </a:solidFill>
              </a:rPr>
              <a:t> in online return quantity</a:t>
            </a:r>
            <a:endParaRPr sz="3600">
              <a:solidFill>
                <a:schemeClr val="lt1"/>
              </a:solidFill>
            </a:endParaRPr>
          </a:p>
          <a:p>
            <a:pPr marL="914400" lvl="0" indent="0" algn="l" rtl="0">
              <a:lnSpc>
                <a:spcPct val="90000"/>
              </a:lnSpc>
              <a:spcBef>
                <a:spcPts val="0"/>
              </a:spcBef>
              <a:spcAft>
                <a:spcPts val="0"/>
              </a:spcAft>
              <a:buNone/>
            </a:pP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sp>
        <p:nvSpPr>
          <p:cNvPr id="783" name="Google Shape;783;p70"/>
          <p:cNvSpPr/>
          <p:nvPr/>
        </p:nvSpPr>
        <p:spPr>
          <a:xfrm>
            <a:off x="0" y="815718"/>
            <a:ext cx="393600" cy="5202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1"/>
          <p:cNvSpPr txBox="1">
            <a:spLocks noGrp="1"/>
          </p:cNvSpPr>
          <p:nvPr>
            <p:ph type="body" idx="4294967295"/>
          </p:nvPr>
        </p:nvSpPr>
        <p:spPr>
          <a:xfrm>
            <a:off x="415650" y="14456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B4A7D6"/>
                </a:solidFill>
                <a:latin typeface="Arial"/>
                <a:ea typeface="Arial"/>
                <a:cs typeface="Arial"/>
                <a:sym typeface="Arial"/>
              </a:rPr>
              <a:t>     For STORE Sales Value</a:t>
            </a:r>
            <a:endParaRPr sz="3000">
              <a:solidFill>
                <a:srgbClr val="B4A7D6"/>
              </a:solidFill>
            </a:endParaRPr>
          </a:p>
          <a:p>
            <a:pPr marL="0" lvl="0" indent="0" algn="l" rtl="0">
              <a:lnSpc>
                <a:spcPct val="90000"/>
              </a:lnSpc>
              <a:spcBef>
                <a:spcPts val="0"/>
              </a:spcBef>
              <a:spcAft>
                <a:spcPts val="0"/>
              </a:spcAft>
              <a:buClr>
                <a:schemeClr val="dk1"/>
              </a:buClr>
              <a:buSzPts val="1100"/>
              <a:buFont typeface="Arial"/>
              <a:buNone/>
            </a:pP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ln(salesvalue+1) ~ pcfactor+avg_female +avg_age + avg_income + avg_homeowner + avg_residency + avg_childowner +store_average_price + ln(store_number_of_skus) + sa_gender + sa_full_time + sa_avg_years_of_exp + sa_married + sa_avg_rate_of_pay + store_average_price+sa_dependent + </a:t>
            </a:r>
            <a:r>
              <a:rPr lang="en" sz="3000" b="1">
                <a:solidFill>
                  <a:srgbClr val="FFFFFF"/>
                </a:solidFill>
              </a:rPr>
              <a:t>policy_change * month_group</a:t>
            </a:r>
            <a:endParaRPr sz="3000" b="1">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790" name="Google Shape;790;p71"/>
          <p:cNvSpPr/>
          <p:nvPr/>
        </p:nvSpPr>
        <p:spPr>
          <a:xfrm>
            <a:off x="6026725" y="4557175"/>
            <a:ext cx="4957800" cy="453000"/>
          </a:xfrm>
          <a:prstGeom prst="rect">
            <a:avLst/>
          </a:prstGeom>
          <a:noFill/>
          <a:ln w="38100"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1"/>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92" name="Google Shape;792;p71"/>
          <p:cNvSpPr/>
          <p:nvPr/>
        </p:nvSpPr>
        <p:spPr>
          <a:xfrm rot="-6029205">
            <a:off x="614416" y="1697832"/>
            <a:ext cx="397235" cy="342335"/>
          </a:xfrm>
          <a:prstGeom prst="triangle">
            <a:avLst>
              <a:gd name="adj" fmla="val 50000"/>
            </a:avLst>
          </a:prstGeom>
          <a:solidFill>
            <a:srgbClr val="B4A7D6"/>
          </a:solidFill>
          <a:ln w="9525" cap="flat" cmpd="sng">
            <a:solidFill>
              <a:srgbClr val="B4A7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793" name="Google Shape;793;p71"/>
          <p:cNvSpPr/>
          <p:nvPr/>
        </p:nvSpPr>
        <p:spPr>
          <a:xfrm>
            <a:off x="6026725" y="222650"/>
            <a:ext cx="58635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794" name="Google Shape;794;p71"/>
          <p:cNvSpPr/>
          <p:nvPr/>
        </p:nvSpPr>
        <p:spPr>
          <a:xfrm>
            <a:off x="76621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1"/>
          <p:cNvSpPr/>
          <p:nvPr/>
        </p:nvSpPr>
        <p:spPr>
          <a:xfrm>
            <a:off x="74414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2"/>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a:t>
            </a:r>
            <a:endParaRPr>
              <a:solidFill>
                <a:srgbClr val="FFFFFF"/>
              </a:solidFill>
            </a:endParaRPr>
          </a:p>
          <a:p>
            <a:pPr marL="0" lvl="0" indent="0" algn="l" rtl="0">
              <a:spcBef>
                <a:spcPts val="0"/>
              </a:spcBef>
              <a:spcAft>
                <a:spcPts val="0"/>
              </a:spcAft>
              <a:buNone/>
            </a:pPr>
            <a:r>
              <a:rPr lang="en">
                <a:solidFill>
                  <a:srgbClr val="FFFFFF"/>
                </a:solidFill>
              </a:rPr>
              <a:t>Store sales value</a:t>
            </a:r>
            <a:endParaRPr>
              <a:solidFill>
                <a:srgbClr val="FFFFFF"/>
              </a:solidFill>
            </a:endParaRPr>
          </a:p>
        </p:txBody>
      </p:sp>
      <p:sp>
        <p:nvSpPr>
          <p:cNvPr id="802" name="Google Shape;802;p72"/>
          <p:cNvSpPr txBox="1">
            <a:spLocks noGrp="1"/>
          </p:cNvSpPr>
          <p:nvPr>
            <p:ph type="body" idx="4294967295"/>
          </p:nvPr>
        </p:nvSpPr>
        <p:spPr>
          <a:xfrm>
            <a:off x="493675" y="1536625"/>
            <a:ext cx="58002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Coefficient: -0.06**</a:t>
            </a:r>
            <a:endParaRPr sz="3600">
              <a:solidFill>
                <a:srgbClr val="FFFFFF"/>
              </a:solidFill>
            </a:endParaRPr>
          </a:p>
          <a:p>
            <a:pPr marL="0" lvl="0" indent="0" algn="l" rtl="0">
              <a:spcBef>
                <a:spcPts val="1000"/>
              </a:spcBef>
              <a:spcAft>
                <a:spcPts val="0"/>
              </a:spcAft>
              <a:buNone/>
            </a:pPr>
            <a:r>
              <a:rPr lang="en" sz="3600">
                <a:solidFill>
                  <a:srgbClr val="FFFFFF"/>
                </a:solidFill>
              </a:rPr>
              <a:t>                     (0.02)</a:t>
            </a:r>
            <a:endParaRPr sz="3600">
              <a:solidFill>
                <a:srgbClr val="FFFFFF"/>
              </a:solidFill>
            </a:endParaRPr>
          </a:p>
          <a:p>
            <a:pPr marL="0" lvl="0" indent="0" algn="l" rtl="0">
              <a:spcBef>
                <a:spcPts val="1000"/>
              </a:spcBef>
              <a:spcAft>
                <a:spcPts val="0"/>
              </a:spcAft>
              <a:buClr>
                <a:schemeClr val="dk1"/>
              </a:buClr>
              <a:buSzPts val="1100"/>
              <a:buFont typeface="Arial"/>
              <a:buNone/>
            </a:pPr>
            <a:r>
              <a:rPr lang="en" sz="3600">
                <a:solidFill>
                  <a:schemeClr val="lt1"/>
                </a:solidFill>
              </a:rPr>
              <a:t>Decrease 6% on sales value</a:t>
            </a:r>
            <a:endParaRPr sz="3600">
              <a:solidFill>
                <a:srgbClr val="FFFFFF"/>
              </a:solidFill>
            </a:endParaRPr>
          </a:p>
        </p:txBody>
      </p:sp>
      <p:sp>
        <p:nvSpPr>
          <p:cNvPr id="803" name="Google Shape;803;p72"/>
          <p:cNvSpPr/>
          <p:nvPr/>
        </p:nvSpPr>
        <p:spPr>
          <a:xfrm>
            <a:off x="673025" y="2308750"/>
            <a:ext cx="2454568" cy="436200"/>
          </a:xfrm>
          <a:prstGeom prst="rect">
            <a:avLst/>
          </a:prstGeom>
        </p:spPr>
        <p:txBody>
          <a:bodyPr>
            <a:prstTxWarp prst="textPlain">
              <a:avLst/>
            </a:prstTxWarp>
          </a:bodyPr>
          <a:lstStyle/>
          <a:p>
            <a:pPr lvl="0" algn="ctr"/>
            <a:r>
              <a:rPr b="1" i="0">
                <a:ln w="9525" cap="flat" cmpd="sng">
                  <a:solidFill>
                    <a:srgbClr val="B4A7D6"/>
                  </a:solidFill>
                  <a:prstDash val="solid"/>
                  <a:round/>
                  <a:headEnd type="none" w="sm" len="sm"/>
                  <a:tailEnd type="none" w="sm" len="sm"/>
                </a:ln>
                <a:solidFill>
                  <a:srgbClr val="B4A7D6"/>
                </a:solidFill>
                <a:latin typeface="Arial"/>
              </a:rPr>
              <a:t>Significant</a:t>
            </a:r>
          </a:p>
        </p:txBody>
      </p:sp>
      <p:pic>
        <p:nvPicPr>
          <p:cNvPr id="804" name="Google Shape;804;p72"/>
          <p:cNvPicPr preferRelativeResize="0"/>
          <p:nvPr/>
        </p:nvPicPr>
        <p:blipFill>
          <a:blip r:embed="rId3">
            <a:alphaModFix/>
          </a:blip>
          <a:stretch>
            <a:fillRect/>
          </a:stretch>
        </p:blipFill>
        <p:spPr>
          <a:xfrm>
            <a:off x="9375278" y="240950"/>
            <a:ext cx="2524322" cy="6374744"/>
          </a:xfrm>
          <a:prstGeom prst="rect">
            <a:avLst/>
          </a:prstGeom>
          <a:noFill/>
          <a:ln>
            <a:noFill/>
          </a:ln>
        </p:spPr>
      </p:pic>
      <p:grpSp>
        <p:nvGrpSpPr>
          <p:cNvPr id="805" name="Google Shape;805;p72"/>
          <p:cNvGrpSpPr/>
          <p:nvPr/>
        </p:nvGrpSpPr>
        <p:grpSpPr>
          <a:xfrm>
            <a:off x="6476150" y="240950"/>
            <a:ext cx="2891080" cy="6396849"/>
            <a:chOff x="6476150" y="240950"/>
            <a:chExt cx="2891080" cy="6396849"/>
          </a:xfrm>
        </p:grpSpPr>
        <p:pic>
          <p:nvPicPr>
            <p:cNvPr id="806" name="Google Shape;806;p72"/>
            <p:cNvPicPr preferRelativeResize="0"/>
            <p:nvPr/>
          </p:nvPicPr>
          <p:blipFill>
            <a:blip r:embed="rId4">
              <a:alphaModFix/>
            </a:blip>
            <a:stretch>
              <a:fillRect/>
            </a:stretch>
          </p:blipFill>
          <p:spPr>
            <a:xfrm>
              <a:off x="6476150" y="240950"/>
              <a:ext cx="2891080" cy="6396849"/>
            </a:xfrm>
            <a:prstGeom prst="rect">
              <a:avLst/>
            </a:prstGeom>
            <a:noFill/>
            <a:ln>
              <a:noFill/>
            </a:ln>
          </p:spPr>
        </p:pic>
        <p:pic>
          <p:nvPicPr>
            <p:cNvPr id="807" name="Google Shape;807;p72"/>
            <p:cNvPicPr preferRelativeResize="0"/>
            <p:nvPr/>
          </p:nvPicPr>
          <p:blipFill rotWithShape="1">
            <a:blip r:embed="rId5">
              <a:alphaModFix/>
            </a:blip>
            <a:srcRect l="1429" t="1136" b="16484"/>
            <a:stretch/>
          </p:blipFill>
          <p:spPr>
            <a:xfrm>
              <a:off x="6476150" y="5098050"/>
              <a:ext cx="1335875" cy="179325"/>
            </a:xfrm>
            <a:prstGeom prst="rect">
              <a:avLst/>
            </a:prstGeom>
            <a:noFill/>
            <a:ln>
              <a:noFill/>
            </a:ln>
          </p:spPr>
        </p:pic>
      </p:grpSp>
      <p:sp>
        <p:nvSpPr>
          <p:cNvPr id="808" name="Google Shape;808;p72"/>
          <p:cNvSpPr/>
          <p:nvPr/>
        </p:nvSpPr>
        <p:spPr>
          <a:xfrm>
            <a:off x="6473600" y="5024125"/>
            <a:ext cx="2688300" cy="358200"/>
          </a:xfrm>
          <a:prstGeom prst="rect">
            <a:avLst/>
          </a:prstGeom>
          <a:no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Background</a:t>
            </a:r>
            <a:endParaRPr>
              <a:solidFill>
                <a:srgbClr val="FFFFFF"/>
              </a:solidFill>
            </a:endParaRPr>
          </a:p>
        </p:txBody>
      </p:sp>
      <p:sp>
        <p:nvSpPr>
          <p:cNvPr id="202" name="Google Shape;202;p19"/>
          <p:cNvSpPr/>
          <p:nvPr/>
        </p:nvSpPr>
        <p:spPr>
          <a:xfrm>
            <a:off x="1232050" y="3281550"/>
            <a:ext cx="10019700" cy="78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5744675" y="3125550"/>
            <a:ext cx="192900" cy="1098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p:nvPr/>
        </p:nvSpPr>
        <p:spPr>
          <a:xfrm>
            <a:off x="4527475" y="4224150"/>
            <a:ext cx="3273000" cy="9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Policy Change on</a:t>
            </a:r>
            <a:endParaRPr sz="2400">
              <a:solidFill>
                <a:schemeClr val="lt1"/>
              </a:solidFill>
            </a:endParaRPr>
          </a:p>
          <a:p>
            <a:pPr marL="0" lvl="0" indent="0" algn="l" rtl="0">
              <a:spcBef>
                <a:spcPts val="0"/>
              </a:spcBef>
              <a:spcAft>
                <a:spcPts val="0"/>
              </a:spcAft>
              <a:buNone/>
            </a:pPr>
            <a:r>
              <a:rPr lang="en" sz="2400" b="1">
                <a:solidFill>
                  <a:schemeClr val="lt1"/>
                </a:solidFill>
              </a:rPr>
              <a:t>October 1st, 2013</a:t>
            </a:r>
            <a:endParaRPr sz="2400" b="1">
              <a:solidFill>
                <a:schemeClr val="lt1"/>
              </a:solidFill>
            </a:endParaRPr>
          </a:p>
        </p:txBody>
      </p:sp>
      <p:sp>
        <p:nvSpPr>
          <p:cNvPr id="205" name="Google Shape;205;p19"/>
          <p:cNvSpPr txBox="1"/>
          <p:nvPr/>
        </p:nvSpPr>
        <p:spPr>
          <a:xfrm>
            <a:off x="1588325" y="1909950"/>
            <a:ext cx="9455700" cy="151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400" b="1">
                <a:solidFill>
                  <a:srgbClr val="FFFFFF"/>
                </a:solidFill>
              </a:rPr>
              <a:t>  Before policy change                     	After policy change</a:t>
            </a:r>
            <a:endParaRPr sz="2400" b="1">
              <a:solidFill>
                <a:srgbClr val="FFFFFF"/>
              </a:solidFill>
            </a:endParaRPr>
          </a:p>
          <a:p>
            <a:pPr marL="0" lvl="0" indent="0" algn="l" rtl="0">
              <a:spcBef>
                <a:spcPts val="0"/>
              </a:spcBef>
              <a:spcAft>
                <a:spcPts val="0"/>
              </a:spcAft>
              <a:buClr>
                <a:srgbClr val="000000"/>
              </a:buClr>
              <a:buSzPts val="1100"/>
              <a:buFont typeface="Arial"/>
              <a:buNone/>
            </a:pPr>
            <a:r>
              <a:rPr lang="en" sz="2400" b="1">
                <a:solidFill>
                  <a:srgbClr val="FFFFFF"/>
                </a:solidFill>
              </a:rPr>
              <a:t>        </a:t>
            </a:r>
            <a:endParaRPr sz="2400" b="1">
              <a:solidFill>
                <a:srgbClr val="FFFFFF"/>
              </a:solidFill>
            </a:endParaRPr>
          </a:p>
          <a:p>
            <a:pPr marL="0" lvl="0" indent="0" algn="l" rtl="0">
              <a:spcBef>
                <a:spcPts val="0"/>
              </a:spcBef>
              <a:spcAft>
                <a:spcPts val="0"/>
              </a:spcAft>
              <a:buNone/>
            </a:pPr>
            <a:endParaRPr sz="2400" b="1">
              <a:solidFill>
                <a:srgbClr val="FFFFFF"/>
              </a:solidFill>
            </a:endParaRPr>
          </a:p>
        </p:txBody>
      </p:sp>
      <p:sp>
        <p:nvSpPr>
          <p:cNvPr id="206" name="Google Shape;206;p19"/>
          <p:cNvSpPr txBox="1"/>
          <p:nvPr/>
        </p:nvSpPr>
        <p:spPr>
          <a:xfrm>
            <a:off x="1157800" y="4068150"/>
            <a:ext cx="18258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999999"/>
                </a:solidFill>
              </a:rPr>
              <a:t>April 1st</a:t>
            </a:r>
            <a:endParaRPr sz="1800" b="1" i="1">
              <a:solidFill>
                <a:srgbClr val="999999"/>
              </a:solidFill>
            </a:endParaRPr>
          </a:p>
          <a:p>
            <a:pPr marL="0" lvl="0" indent="0" algn="l" rtl="0">
              <a:spcBef>
                <a:spcPts val="0"/>
              </a:spcBef>
              <a:spcAft>
                <a:spcPts val="0"/>
              </a:spcAft>
              <a:buNone/>
            </a:pPr>
            <a:r>
              <a:rPr lang="en" sz="1800" b="1" i="1">
                <a:solidFill>
                  <a:srgbClr val="999999"/>
                </a:solidFill>
              </a:rPr>
              <a:t>2013</a:t>
            </a:r>
            <a:endParaRPr sz="1800" b="1" i="1">
              <a:solidFill>
                <a:srgbClr val="999999"/>
              </a:solidFill>
            </a:endParaRPr>
          </a:p>
        </p:txBody>
      </p:sp>
      <p:sp>
        <p:nvSpPr>
          <p:cNvPr id="207" name="Google Shape;207;p19"/>
          <p:cNvSpPr txBox="1"/>
          <p:nvPr/>
        </p:nvSpPr>
        <p:spPr>
          <a:xfrm>
            <a:off x="9447175" y="4068150"/>
            <a:ext cx="18258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rgbClr val="999999"/>
                </a:solidFill>
              </a:rPr>
              <a:t>April 1st</a:t>
            </a:r>
            <a:endParaRPr sz="1800" b="1" i="1">
              <a:solidFill>
                <a:srgbClr val="999999"/>
              </a:solidFill>
            </a:endParaRPr>
          </a:p>
          <a:p>
            <a:pPr marL="0" lvl="0" indent="0" algn="l" rtl="0">
              <a:spcBef>
                <a:spcPts val="0"/>
              </a:spcBef>
              <a:spcAft>
                <a:spcPts val="0"/>
              </a:spcAft>
              <a:buNone/>
            </a:pPr>
            <a:r>
              <a:rPr lang="en" sz="1800" b="1" i="1">
                <a:solidFill>
                  <a:srgbClr val="999999"/>
                </a:solidFill>
              </a:rPr>
              <a:t>2014</a:t>
            </a:r>
            <a:endParaRPr sz="1800" b="1" i="1">
              <a:solidFill>
                <a:srgbClr val="999999"/>
              </a:solidFill>
            </a:endParaRPr>
          </a:p>
        </p:txBody>
      </p:sp>
      <p:sp>
        <p:nvSpPr>
          <p:cNvPr id="208" name="Google Shape;208;p19"/>
          <p:cNvSpPr/>
          <p:nvPr/>
        </p:nvSpPr>
        <p:spPr>
          <a:xfrm>
            <a:off x="1781300" y="3785250"/>
            <a:ext cx="192900" cy="2079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9830775" y="3785250"/>
            <a:ext cx="192900" cy="2079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19"/>
          <p:cNvPicPr preferRelativeResize="0"/>
          <p:nvPr/>
        </p:nvPicPr>
        <p:blipFill>
          <a:blip r:embed="rId3">
            <a:alphaModFix/>
          </a:blip>
          <a:stretch>
            <a:fillRect/>
          </a:stretch>
        </p:blipFill>
        <p:spPr>
          <a:xfrm>
            <a:off x="1919288" y="2333625"/>
            <a:ext cx="7896225" cy="3257550"/>
          </a:xfrm>
          <a:prstGeom prst="rect">
            <a:avLst/>
          </a:prstGeom>
          <a:noFill/>
          <a:ln>
            <a:noFill/>
          </a:ln>
        </p:spPr>
      </p:pic>
      <p:pic>
        <p:nvPicPr>
          <p:cNvPr id="211" name="Google Shape;211;p19"/>
          <p:cNvPicPr preferRelativeResize="0"/>
          <p:nvPr/>
        </p:nvPicPr>
        <p:blipFill>
          <a:blip r:embed="rId4">
            <a:alphaModFix/>
          </a:blip>
          <a:stretch>
            <a:fillRect/>
          </a:stretch>
        </p:blipFill>
        <p:spPr>
          <a:xfrm>
            <a:off x="7177088" y="2333625"/>
            <a:ext cx="7896225" cy="3257550"/>
          </a:xfrm>
          <a:prstGeom prst="rect">
            <a:avLst/>
          </a:prstGeom>
          <a:noFill/>
          <a:ln>
            <a:noFill/>
          </a:ln>
        </p:spPr>
      </p:pic>
      <p:sp>
        <p:nvSpPr>
          <p:cNvPr id="212" name="Google Shape;212;p19"/>
          <p:cNvSpPr/>
          <p:nvPr/>
        </p:nvSpPr>
        <p:spPr>
          <a:xfrm>
            <a:off x="0" y="8157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3"/>
          <p:cNvSpPr txBox="1">
            <a:spLocks noGrp="1"/>
          </p:cNvSpPr>
          <p:nvPr>
            <p:ph type="body" idx="4294967295"/>
          </p:nvPr>
        </p:nvSpPr>
        <p:spPr>
          <a:xfrm>
            <a:off x="415650" y="15980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B4A7D6"/>
                </a:solidFill>
                <a:latin typeface="Arial"/>
                <a:ea typeface="Arial"/>
                <a:cs typeface="Arial"/>
                <a:sym typeface="Arial"/>
              </a:rPr>
              <a:t>     For STORE Sales Quantity</a:t>
            </a:r>
            <a:endParaRPr sz="3000" b="1">
              <a:solidFill>
                <a:srgbClr val="B4A7D6"/>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accent4"/>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Salesquantity ~ pcfactor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marL="0" lvl="0" indent="0" algn="l" rtl="0">
              <a:lnSpc>
                <a:spcPct val="100000"/>
              </a:lnSpc>
              <a:spcBef>
                <a:spcPts val="2133"/>
              </a:spcBef>
              <a:spcAft>
                <a:spcPts val="0"/>
              </a:spcAft>
              <a:buClr>
                <a:schemeClr val="dk1"/>
              </a:buClr>
              <a:buSzPts val="1100"/>
              <a:buFont typeface="Arial"/>
              <a:buNone/>
            </a:pPr>
            <a:r>
              <a:rPr lang="en" sz="3000" b="1">
                <a:solidFill>
                  <a:schemeClr val="lt1"/>
                </a:solidFill>
              </a:rPr>
              <a:t>policy_change * month_group</a:t>
            </a:r>
            <a:endParaRPr sz="3000" b="1">
              <a:solidFill>
                <a:schemeClr val="lt1"/>
              </a:solidFill>
            </a:endParaRPr>
          </a:p>
          <a:p>
            <a:pPr marL="0" lvl="0" indent="0" algn="l" rtl="0">
              <a:lnSpc>
                <a:spcPct val="100000"/>
              </a:lnSpc>
              <a:spcBef>
                <a:spcPts val="2133"/>
              </a:spcBef>
              <a:spcAft>
                <a:spcPts val="2133"/>
              </a:spcAft>
              <a:buClr>
                <a:schemeClr val="dk1"/>
              </a:buClr>
              <a:buSzPts val="1100"/>
              <a:buFont typeface="Arial"/>
              <a:buNone/>
            </a:pPr>
            <a:r>
              <a:rPr lang="en">
                <a:solidFill>
                  <a:srgbClr val="FFFFFF"/>
                </a:solidFill>
              </a:rPr>
              <a:t/>
            </a:r>
            <a:br>
              <a:rPr lang="en">
                <a:solidFill>
                  <a:srgbClr val="FFFFFF"/>
                </a:solidFill>
              </a:rPr>
            </a:br>
            <a:r>
              <a:rPr lang="en">
                <a:solidFill>
                  <a:srgbClr val="FFFFFF"/>
                </a:solidFill>
              </a:rPr>
              <a:t/>
            </a:r>
            <a:br>
              <a:rPr lang="en">
                <a:solidFill>
                  <a:srgbClr val="FFFFFF"/>
                </a:solidFill>
              </a:rPr>
            </a:br>
            <a:r>
              <a:rPr lang="en">
                <a:solidFill>
                  <a:srgbClr val="FFFFFF"/>
                </a:solidFill>
              </a:rPr>
              <a:t/>
            </a:r>
            <a:br>
              <a:rPr lang="en">
                <a:solidFill>
                  <a:srgbClr val="FFFFFF"/>
                </a:solidFill>
              </a:rPr>
            </a:br>
            <a:endParaRPr/>
          </a:p>
        </p:txBody>
      </p:sp>
      <p:sp>
        <p:nvSpPr>
          <p:cNvPr id="815" name="Google Shape;815;p73"/>
          <p:cNvSpPr txBox="1">
            <a:spLocks noGrp="1"/>
          </p:cNvSpPr>
          <p:nvPr>
            <p:ph type="title" idx="4294967295"/>
          </p:nvPr>
        </p:nvSpPr>
        <p:spPr>
          <a:xfrm>
            <a:off x="415600" y="6695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16" name="Google Shape;816;p73"/>
          <p:cNvSpPr/>
          <p:nvPr/>
        </p:nvSpPr>
        <p:spPr>
          <a:xfrm rot="-6029205">
            <a:off x="614416" y="1774032"/>
            <a:ext cx="397235" cy="342335"/>
          </a:xfrm>
          <a:prstGeom prst="triangle">
            <a:avLst>
              <a:gd name="adj" fmla="val 50000"/>
            </a:avLst>
          </a:prstGeom>
          <a:solidFill>
            <a:srgbClr val="B4A7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817" name="Google Shape;817;p73"/>
          <p:cNvSpPr/>
          <p:nvPr/>
        </p:nvSpPr>
        <p:spPr>
          <a:xfrm>
            <a:off x="78224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3"/>
          <p:cNvSpPr/>
          <p:nvPr/>
        </p:nvSpPr>
        <p:spPr>
          <a:xfrm>
            <a:off x="72128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3"/>
          <p:cNvSpPr/>
          <p:nvPr/>
        </p:nvSpPr>
        <p:spPr>
          <a:xfrm>
            <a:off x="415650" y="4853225"/>
            <a:ext cx="5091600" cy="676500"/>
          </a:xfrm>
          <a:prstGeom prst="rect">
            <a:avLst/>
          </a:prstGeom>
          <a:noFill/>
          <a:ln w="28575" cap="flat" cmpd="sng">
            <a:solidFill>
              <a:srgbClr val="B4A7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3"/>
          <p:cNvSpPr/>
          <p:nvPr/>
        </p:nvSpPr>
        <p:spPr>
          <a:xfrm>
            <a:off x="6407725" y="222650"/>
            <a:ext cx="55884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821" name="Google Shape;821;p73"/>
          <p:cNvSpPr/>
          <p:nvPr/>
        </p:nvSpPr>
        <p:spPr>
          <a:xfrm>
            <a:off x="79669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3"/>
          <p:cNvSpPr/>
          <p:nvPr/>
        </p:nvSpPr>
        <p:spPr>
          <a:xfrm>
            <a:off x="77462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74"/>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a:t>
            </a:r>
            <a:endParaRPr>
              <a:solidFill>
                <a:srgbClr val="FFFFFF"/>
              </a:solidFill>
            </a:endParaRPr>
          </a:p>
          <a:p>
            <a:pPr marL="0" lvl="0" indent="0" algn="l" rtl="0">
              <a:spcBef>
                <a:spcPts val="0"/>
              </a:spcBef>
              <a:spcAft>
                <a:spcPts val="0"/>
              </a:spcAft>
              <a:buNone/>
            </a:pPr>
            <a:r>
              <a:rPr lang="en">
                <a:solidFill>
                  <a:srgbClr val="FFFFFF"/>
                </a:solidFill>
              </a:rPr>
              <a:t>Store sales quantity</a:t>
            </a:r>
            <a:endParaRPr>
              <a:solidFill>
                <a:srgbClr val="FFFFFF"/>
              </a:solidFill>
            </a:endParaRPr>
          </a:p>
        </p:txBody>
      </p:sp>
      <p:sp>
        <p:nvSpPr>
          <p:cNvPr id="829" name="Google Shape;829;p74"/>
          <p:cNvSpPr txBox="1">
            <a:spLocks noGrp="1"/>
          </p:cNvSpPr>
          <p:nvPr>
            <p:ph type="body" idx="4294967295"/>
          </p:nvPr>
        </p:nvSpPr>
        <p:spPr>
          <a:xfrm>
            <a:off x="493675" y="1536625"/>
            <a:ext cx="64830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Coefficient：-0.55***</a:t>
            </a:r>
            <a:endParaRPr sz="3600">
              <a:solidFill>
                <a:srgbClr val="FFFFFF"/>
              </a:solidFill>
            </a:endParaRPr>
          </a:p>
          <a:p>
            <a:pPr marL="0" lvl="0" indent="0" algn="l" rtl="0">
              <a:spcBef>
                <a:spcPts val="1000"/>
              </a:spcBef>
              <a:spcAft>
                <a:spcPts val="0"/>
              </a:spcAft>
              <a:buNone/>
            </a:pPr>
            <a:r>
              <a:rPr lang="en" sz="3600">
                <a:solidFill>
                  <a:srgbClr val="FFFFFF"/>
                </a:solidFill>
              </a:rPr>
              <a:t>                        (0.03)</a:t>
            </a:r>
            <a:endParaRPr sz="3600">
              <a:solidFill>
                <a:srgbClr val="FFFFFF"/>
              </a:solidFill>
            </a:endParaRPr>
          </a:p>
          <a:p>
            <a:pPr marL="0" lvl="0" indent="0" algn="l" rtl="0">
              <a:spcBef>
                <a:spcPts val="1000"/>
              </a:spcBef>
              <a:spcAft>
                <a:spcPts val="0"/>
              </a:spcAft>
              <a:buClr>
                <a:schemeClr val="dk1"/>
              </a:buClr>
              <a:buSzPts val="1100"/>
              <a:buFont typeface="Arial"/>
              <a:buNone/>
            </a:pPr>
            <a:r>
              <a:rPr lang="en" sz="3600">
                <a:solidFill>
                  <a:schemeClr val="lt1"/>
                </a:solidFill>
              </a:rPr>
              <a:t>Decrease 55% on sales quantity</a:t>
            </a:r>
            <a:endParaRPr sz="3600">
              <a:solidFill>
                <a:srgbClr val="FFFFFF"/>
              </a:solidFill>
            </a:endParaRPr>
          </a:p>
        </p:txBody>
      </p:sp>
      <p:sp>
        <p:nvSpPr>
          <p:cNvPr id="830" name="Google Shape;830;p74"/>
          <p:cNvSpPr/>
          <p:nvPr/>
        </p:nvSpPr>
        <p:spPr>
          <a:xfrm>
            <a:off x="673025" y="2308750"/>
            <a:ext cx="2454568" cy="436200"/>
          </a:xfrm>
          <a:prstGeom prst="rect">
            <a:avLst/>
          </a:prstGeom>
        </p:spPr>
        <p:txBody>
          <a:bodyPr>
            <a:prstTxWarp prst="textPlain">
              <a:avLst/>
            </a:prstTxWarp>
          </a:bodyPr>
          <a:lstStyle/>
          <a:p>
            <a:pPr lvl="0" algn="ctr"/>
            <a:r>
              <a:rPr b="1" i="0">
                <a:ln w="9525" cap="flat" cmpd="sng">
                  <a:solidFill>
                    <a:srgbClr val="B4A7D6"/>
                  </a:solidFill>
                  <a:prstDash val="solid"/>
                  <a:round/>
                  <a:headEnd type="none" w="sm" len="sm"/>
                  <a:tailEnd type="none" w="sm" len="sm"/>
                </a:ln>
                <a:solidFill>
                  <a:srgbClr val="B4A7D6"/>
                </a:solidFill>
                <a:latin typeface="Arial"/>
              </a:rPr>
              <a:t>Significant</a:t>
            </a:r>
          </a:p>
        </p:txBody>
      </p:sp>
      <p:grpSp>
        <p:nvGrpSpPr>
          <p:cNvPr id="831" name="Google Shape;831;p74"/>
          <p:cNvGrpSpPr/>
          <p:nvPr/>
        </p:nvGrpSpPr>
        <p:grpSpPr>
          <a:xfrm>
            <a:off x="7261000" y="150700"/>
            <a:ext cx="3546101" cy="6433149"/>
            <a:chOff x="7261000" y="150700"/>
            <a:chExt cx="3546101" cy="6433149"/>
          </a:xfrm>
        </p:grpSpPr>
        <p:pic>
          <p:nvPicPr>
            <p:cNvPr id="832" name="Google Shape;832;p74"/>
            <p:cNvPicPr preferRelativeResize="0"/>
            <p:nvPr/>
          </p:nvPicPr>
          <p:blipFill>
            <a:blip r:embed="rId3">
              <a:alphaModFix/>
            </a:blip>
            <a:stretch>
              <a:fillRect/>
            </a:stretch>
          </p:blipFill>
          <p:spPr>
            <a:xfrm>
              <a:off x="7261000" y="150700"/>
              <a:ext cx="3546101" cy="6433149"/>
            </a:xfrm>
            <a:prstGeom prst="rect">
              <a:avLst/>
            </a:prstGeom>
            <a:noFill/>
            <a:ln>
              <a:noFill/>
            </a:ln>
          </p:spPr>
        </p:pic>
        <p:pic>
          <p:nvPicPr>
            <p:cNvPr id="833" name="Google Shape;833;p74"/>
            <p:cNvPicPr preferRelativeResize="0"/>
            <p:nvPr/>
          </p:nvPicPr>
          <p:blipFill rotWithShape="1">
            <a:blip r:embed="rId4">
              <a:alphaModFix/>
            </a:blip>
            <a:srcRect l="1429" t="1136" b="16484"/>
            <a:stretch/>
          </p:blipFill>
          <p:spPr>
            <a:xfrm>
              <a:off x="7261000" y="4586850"/>
              <a:ext cx="1629500" cy="218750"/>
            </a:xfrm>
            <a:prstGeom prst="rect">
              <a:avLst/>
            </a:prstGeom>
            <a:noFill/>
            <a:ln>
              <a:noFill/>
            </a:ln>
          </p:spPr>
        </p:pic>
      </p:grpSp>
      <p:sp>
        <p:nvSpPr>
          <p:cNvPr id="834" name="Google Shape;834;p74"/>
          <p:cNvSpPr/>
          <p:nvPr/>
        </p:nvSpPr>
        <p:spPr>
          <a:xfrm>
            <a:off x="7261050" y="4573025"/>
            <a:ext cx="3546000" cy="436200"/>
          </a:xfrm>
          <a:prstGeom prst="rect">
            <a:avLst/>
          </a:prstGeom>
          <a:no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Store Sales</a:t>
            </a:r>
            <a:endParaRPr>
              <a:solidFill>
                <a:schemeClr val="lt1"/>
              </a:solidFill>
            </a:endParaRPr>
          </a:p>
        </p:txBody>
      </p:sp>
      <p:sp>
        <p:nvSpPr>
          <p:cNvPr id="841" name="Google Shape;841;p75"/>
          <p:cNvSpPr txBox="1">
            <a:spLocks noGrp="1"/>
          </p:cNvSpPr>
          <p:nvPr>
            <p:ph type="body" idx="4294967295"/>
          </p:nvPr>
        </p:nvSpPr>
        <p:spPr>
          <a:xfrm>
            <a:off x="702500" y="1933500"/>
            <a:ext cx="11073900" cy="3989400"/>
          </a:xfrm>
          <a:prstGeom prst="rect">
            <a:avLst/>
          </a:prstGeom>
          <a:noFill/>
          <a:ln w="76200" cap="flat" cmpd="sng">
            <a:solidFill>
              <a:srgbClr val="B4A7D6"/>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6% decrease</a:t>
            </a:r>
            <a:r>
              <a:rPr lang="en" sz="3600">
                <a:solidFill>
                  <a:schemeClr val="lt1"/>
                </a:solidFill>
              </a:rPr>
              <a:t> in store sales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55% decrease</a:t>
            </a:r>
            <a:r>
              <a:rPr lang="en" sz="3600">
                <a:solidFill>
                  <a:schemeClr val="lt1"/>
                </a:solidFill>
              </a:rPr>
              <a:t> in store sales quantity</a:t>
            </a:r>
            <a:endParaRPr sz="3600">
              <a:solidFill>
                <a:schemeClr val="lt1"/>
              </a:solidFill>
            </a:endParaRPr>
          </a:p>
          <a:p>
            <a:pPr marL="914400" lvl="0" indent="0" algn="l" rtl="0">
              <a:lnSpc>
                <a:spcPct val="90000"/>
              </a:lnSpc>
              <a:spcBef>
                <a:spcPts val="0"/>
              </a:spcBef>
              <a:spcAft>
                <a:spcPts val="0"/>
              </a:spcAft>
              <a:buNone/>
            </a:pP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sp>
        <p:nvSpPr>
          <p:cNvPr id="842" name="Google Shape;842;p75"/>
          <p:cNvSpPr/>
          <p:nvPr/>
        </p:nvSpPr>
        <p:spPr>
          <a:xfrm>
            <a:off x="0" y="815718"/>
            <a:ext cx="393600" cy="5202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6"/>
          <p:cNvSpPr txBox="1">
            <a:spLocks noGrp="1"/>
          </p:cNvSpPr>
          <p:nvPr>
            <p:ph type="body" idx="4294967295"/>
          </p:nvPr>
        </p:nvSpPr>
        <p:spPr>
          <a:xfrm>
            <a:off x="415600" y="15980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9FC5E8"/>
                </a:solidFill>
                <a:latin typeface="Arial"/>
                <a:ea typeface="Arial"/>
                <a:cs typeface="Arial"/>
                <a:sym typeface="Arial"/>
              </a:rPr>
              <a:t>     For STORE Return Value</a:t>
            </a:r>
            <a:endParaRPr sz="3000">
              <a:solidFill>
                <a:srgbClr val="9FC5E8"/>
              </a:solidFill>
            </a:endParaRPr>
          </a:p>
          <a:p>
            <a:pPr marL="0" lvl="0" indent="0" algn="l" rtl="0">
              <a:lnSpc>
                <a:spcPct val="90000"/>
              </a:lnSpc>
              <a:spcBef>
                <a:spcPts val="0"/>
              </a:spcBef>
              <a:spcAft>
                <a:spcPts val="0"/>
              </a:spcAft>
              <a:buClr>
                <a:schemeClr val="dk1"/>
              </a:buClr>
              <a:buSzPts val="1100"/>
              <a:buFont typeface="Arial"/>
              <a:buNone/>
            </a:pPr>
            <a:endParaRPr>
              <a:solidFill>
                <a:srgbClr val="FFFFFF"/>
              </a:solidFill>
            </a:endParaRPr>
          </a:p>
          <a:p>
            <a:pPr marL="0" lvl="0" indent="0" algn="l" rtl="0">
              <a:lnSpc>
                <a:spcPct val="90000"/>
              </a:lnSpc>
              <a:spcBef>
                <a:spcPts val="2133"/>
              </a:spcBef>
              <a:spcAft>
                <a:spcPts val="0"/>
              </a:spcAft>
              <a:buClr>
                <a:schemeClr val="dk1"/>
              </a:buClr>
              <a:buSzPts val="1100"/>
              <a:buFont typeface="Arial"/>
              <a:buNone/>
            </a:pPr>
            <a:r>
              <a:rPr lang="en">
                <a:solidFill>
                  <a:srgbClr val="FFFFFF"/>
                </a:solidFill>
              </a:rPr>
              <a:t>ln (returnvalue+1) ~ pcfactor + avg_female +avg_age + avg_income + avg_homeowner + avg_residency + avg_childowner +store_average_price + log(store_number_of_skus) + sa_gender + sa_full_time + sa_avg_years_of_exp + sa_married + sa_avg_rate_of_pay + store_average_price+sa_dependent + </a:t>
            </a:r>
            <a:r>
              <a:rPr lang="en" sz="3000" b="1">
                <a:solidFill>
                  <a:schemeClr val="lt1"/>
                </a:solidFill>
              </a:rPr>
              <a:t>policy_change * Month_group</a:t>
            </a:r>
            <a:endParaRPr sz="3000" b="1">
              <a:solidFill>
                <a:schemeClr val="lt1"/>
              </a:solidFill>
            </a:endParaRPr>
          </a:p>
          <a:p>
            <a:pPr marL="0" lvl="0" indent="0" algn="l" rtl="0">
              <a:lnSpc>
                <a:spcPct val="90000"/>
              </a:lnSpc>
              <a:spcBef>
                <a:spcPts val="2133"/>
              </a:spcBef>
              <a:spcAft>
                <a:spcPts val="0"/>
              </a:spcAft>
              <a:buClr>
                <a:schemeClr val="dk1"/>
              </a:buClr>
              <a:buSzPts val="1100"/>
              <a:buFont typeface="Arial"/>
              <a:buNone/>
            </a:pPr>
            <a:endParaRPr sz="3000" b="1">
              <a:solidFill>
                <a:srgbClr val="FFFFFF"/>
              </a:solidFill>
            </a:endParaRPr>
          </a:p>
          <a:p>
            <a:pPr marL="0" lvl="0" indent="0" algn="l" rtl="0">
              <a:lnSpc>
                <a:spcPct val="90000"/>
              </a:lnSpc>
              <a:spcBef>
                <a:spcPts val="2133"/>
              </a:spcBef>
              <a:spcAft>
                <a:spcPts val="2133"/>
              </a:spcAft>
              <a:buClr>
                <a:schemeClr val="dk1"/>
              </a:buClr>
              <a:buSzPts val="1800"/>
              <a:buNone/>
            </a:pPr>
            <a:endParaRPr/>
          </a:p>
        </p:txBody>
      </p:sp>
      <p:sp>
        <p:nvSpPr>
          <p:cNvPr id="849" name="Google Shape;849;p76"/>
          <p:cNvSpPr/>
          <p:nvPr/>
        </p:nvSpPr>
        <p:spPr>
          <a:xfrm rot="-6029205">
            <a:off x="614416" y="1774032"/>
            <a:ext cx="397235" cy="342335"/>
          </a:xfrm>
          <a:prstGeom prst="triangle">
            <a:avLst>
              <a:gd name="adj" fmla="val 5000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850" name="Google Shape;850;p76"/>
          <p:cNvSpPr/>
          <p:nvPr/>
        </p:nvSpPr>
        <p:spPr>
          <a:xfrm>
            <a:off x="6908025" y="6695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6"/>
          <p:cNvSpPr txBox="1">
            <a:spLocks noGrp="1"/>
          </p:cNvSpPr>
          <p:nvPr>
            <p:ph type="title" idx="4294967295"/>
          </p:nvPr>
        </p:nvSpPr>
        <p:spPr>
          <a:xfrm>
            <a:off x="415600" y="6695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52" name="Google Shape;852;p76"/>
          <p:cNvSpPr/>
          <p:nvPr/>
        </p:nvSpPr>
        <p:spPr>
          <a:xfrm>
            <a:off x="75097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72128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5993850" y="4698050"/>
            <a:ext cx="4933200" cy="763500"/>
          </a:xfrm>
          <a:prstGeom prst="rect">
            <a:avLst/>
          </a:prstGeom>
          <a:no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6407725" y="222650"/>
            <a:ext cx="55884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856" name="Google Shape;856;p76"/>
          <p:cNvSpPr/>
          <p:nvPr/>
        </p:nvSpPr>
        <p:spPr>
          <a:xfrm>
            <a:off x="79669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78224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7"/>
          <p:cNvSpPr txBox="1">
            <a:spLocks noGrp="1"/>
          </p:cNvSpPr>
          <p:nvPr>
            <p:ph type="body" idx="4294967295"/>
          </p:nvPr>
        </p:nvSpPr>
        <p:spPr>
          <a:xfrm>
            <a:off x="415650" y="1521775"/>
            <a:ext cx="50619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Coefficient: 0.9393***</a:t>
            </a:r>
            <a:endParaRPr sz="3600">
              <a:solidFill>
                <a:srgbClr val="FFFFFF"/>
              </a:solidFill>
            </a:endParaRPr>
          </a:p>
          <a:p>
            <a:pPr marL="0" lvl="0" indent="0" algn="l" rtl="0">
              <a:spcBef>
                <a:spcPts val="1000"/>
              </a:spcBef>
              <a:spcAft>
                <a:spcPts val="0"/>
              </a:spcAft>
              <a:buNone/>
            </a:pPr>
            <a:r>
              <a:rPr lang="en" sz="3600">
                <a:solidFill>
                  <a:srgbClr val="FFFFFF"/>
                </a:solidFill>
              </a:rPr>
              <a:t>                         (0.0108) </a:t>
            </a:r>
            <a:endParaRPr sz="3600">
              <a:solidFill>
                <a:srgbClr val="FFFFFF"/>
              </a:solidFill>
            </a:endParaRPr>
          </a:p>
          <a:p>
            <a:pPr marL="0" lvl="0" indent="0" algn="l" rtl="0">
              <a:spcBef>
                <a:spcPts val="1000"/>
              </a:spcBef>
              <a:spcAft>
                <a:spcPts val="0"/>
              </a:spcAft>
              <a:buNone/>
            </a:pPr>
            <a:r>
              <a:rPr lang="en" sz="3600">
                <a:solidFill>
                  <a:srgbClr val="FFFFFF"/>
                </a:solidFill>
              </a:rPr>
              <a:t>    Decrease 6.07% on     </a:t>
            </a:r>
            <a:endParaRPr sz="3600">
              <a:solidFill>
                <a:srgbClr val="FFFFFF"/>
              </a:solidFill>
            </a:endParaRPr>
          </a:p>
          <a:p>
            <a:pPr marL="0" lvl="0" indent="0" algn="l" rtl="0">
              <a:spcBef>
                <a:spcPts val="1000"/>
              </a:spcBef>
              <a:spcAft>
                <a:spcPts val="0"/>
              </a:spcAft>
              <a:buNone/>
            </a:pPr>
            <a:r>
              <a:rPr lang="en" sz="3600">
                <a:solidFill>
                  <a:srgbClr val="FFFFFF"/>
                </a:solidFill>
              </a:rPr>
              <a:t>    return value</a:t>
            </a:r>
            <a:endParaRPr sz="3600">
              <a:solidFill>
                <a:srgbClr val="FFFFFF"/>
              </a:solidFill>
            </a:endParaRPr>
          </a:p>
          <a:p>
            <a:pPr marL="0" lvl="0" indent="0" algn="l" rtl="0">
              <a:spcBef>
                <a:spcPts val="1000"/>
              </a:spcBef>
              <a:spcAft>
                <a:spcPts val="0"/>
              </a:spcAft>
              <a:buNone/>
            </a:pPr>
            <a:r>
              <a:rPr lang="en">
                <a:solidFill>
                  <a:schemeClr val="lt1"/>
                </a:solidFill>
              </a:rPr>
              <a:t> Note: (0.9393-1)*100% = 6.07%</a:t>
            </a:r>
            <a:endParaRPr sz="3600">
              <a:solidFill>
                <a:srgbClr val="FFFFFF"/>
              </a:solidFill>
            </a:endParaRPr>
          </a:p>
          <a:p>
            <a:pPr marL="0" lvl="0" indent="0" algn="l" rtl="0">
              <a:spcBef>
                <a:spcPts val="1000"/>
              </a:spcBef>
              <a:spcAft>
                <a:spcPts val="0"/>
              </a:spcAft>
              <a:buNone/>
            </a:pPr>
            <a:r>
              <a:rPr lang="en" sz="3600" b="1">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sp>
        <p:nvSpPr>
          <p:cNvPr id="864" name="Google Shape;864;p77"/>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a:t>
            </a:r>
            <a:endParaRPr>
              <a:solidFill>
                <a:srgbClr val="FFFFFF"/>
              </a:solidFill>
            </a:endParaRPr>
          </a:p>
          <a:p>
            <a:pPr marL="0" lvl="0" indent="0" algn="l" rtl="0">
              <a:spcBef>
                <a:spcPts val="0"/>
              </a:spcBef>
              <a:spcAft>
                <a:spcPts val="0"/>
              </a:spcAft>
              <a:buNone/>
            </a:pPr>
            <a:r>
              <a:rPr lang="en">
                <a:solidFill>
                  <a:srgbClr val="FFFFFF"/>
                </a:solidFill>
              </a:rPr>
              <a:t>Store return value </a:t>
            </a:r>
            <a:endParaRPr>
              <a:solidFill>
                <a:srgbClr val="FFFFFF"/>
              </a:solidFill>
            </a:endParaRPr>
          </a:p>
        </p:txBody>
      </p:sp>
      <p:sp>
        <p:nvSpPr>
          <p:cNvPr id="865" name="Google Shape;865;p77"/>
          <p:cNvSpPr/>
          <p:nvPr/>
        </p:nvSpPr>
        <p:spPr>
          <a:xfrm>
            <a:off x="596825" y="2093025"/>
            <a:ext cx="4658002" cy="504700"/>
          </a:xfrm>
          <a:prstGeom prst="rect">
            <a:avLst/>
          </a:prstGeom>
        </p:spPr>
        <p:txBody>
          <a:bodyPr>
            <a:prstTxWarp prst="textPlain">
              <a:avLst/>
            </a:prstTxWarp>
          </a:bodyPr>
          <a:lstStyle/>
          <a:p>
            <a:pPr lvl="0" algn="ctr"/>
            <a:r>
              <a:rPr b="1" i="0">
                <a:ln w="9525" cap="flat" cmpd="sng">
                  <a:solidFill>
                    <a:srgbClr val="6FA8DC"/>
                  </a:solidFill>
                  <a:prstDash val="solid"/>
                  <a:round/>
                  <a:headEnd type="none" w="sm" len="sm"/>
                  <a:tailEnd type="none" w="sm" len="sm"/>
                </a:ln>
                <a:solidFill>
                  <a:srgbClr val="6FA8DC"/>
                </a:solidFill>
                <a:latin typeface="Arial"/>
              </a:rPr>
              <a:t>Significant Impact</a:t>
            </a:r>
          </a:p>
        </p:txBody>
      </p:sp>
      <p:grpSp>
        <p:nvGrpSpPr>
          <p:cNvPr id="866" name="Google Shape;866;p77"/>
          <p:cNvGrpSpPr/>
          <p:nvPr/>
        </p:nvGrpSpPr>
        <p:grpSpPr>
          <a:xfrm>
            <a:off x="6659794" y="0"/>
            <a:ext cx="5432960" cy="6857999"/>
            <a:chOff x="6659794" y="0"/>
            <a:chExt cx="5432960" cy="6857999"/>
          </a:xfrm>
        </p:grpSpPr>
        <p:pic>
          <p:nvPicPr>
            <p:cNvPr id="867" name="Google Shape;867;p77"/>
            <p:cNvPicPr preferRelativeResize="0"/>
            <p:nvPr/>
          </p:nvPicPr>
          <p:blipFill>
            <a:blip r:embed="rId3">
              <a:alphaModFix/>
            </a:blip>
            <a:stretch>
              <a:fillRect/>
            </a:stretch>
          </p:blipFill>
          <p:spPr>
            <a:xfrm>
              <a:off x="6659794" y="0"/>
              <a:ext cx="5432960" cy="6857999"/>
            </a:xfrm>
            <a:prstGeom prst="rect">
              <a:avLst/>
            </a:prstGeom>
            <a:noFill/>
            <a:ln>
              <a:noFill/>
            </a:ln>
          </p:spPr>
        </p:pic>
        <p:pic>
          <p:nvPicPr>
            <p:cNvPr id="868" name="Google Shape;868;p77"/>
            <p:cNvPicPr preferRelativeResize="0"/>
            <p:nvPr/>
          </p:nvPicPr>
          <p:blipFill rotWithShape="1">
            <a:blip r:embed="rId4">
              <a:alphaModFix/>
            </a:blip>
            <a:srcRect l="1429" t="1136" b="16484"/>
            <a:stretch/>
          </p:blipFill>
          <p:spPr>
            <a:xfrm>
              <a:off x="6659800" y="4527775"/>
              <a:ext cx="1928651" cy="258900"/>
            </a:xfrm>
            <a:prstGeom prst="rect">
              <a:avLst/>
            </a:prstGeom>
            <a:noFill/>
            <a:ln>
              <a:noFill/>
            </a:ln>
          </p:spPr>
        </p:pic>
      </p:grpSp>
      <p:sp>
        <p:nvSpPr>
          <p:cNvPr id="869" name="Google Shape;869;p77"/>
          <p:cNvSpPr/>
          <p:nvPr/>
        </p:nvSpPr>
        <p:spPr>
          <a:xfrm>
            <a:off x="6659800" y="4472100"/>
            <a:ext cx="4577100" cy="504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78"/>
          <p:cNvSpPr txBox="1">
            <a:spLocks noGrp="1"/>
          </p:cNvSpPr>
          <p:nvPr>
            <p:ph type="body" idx="4294967295"/>
          </p:nvPr>
        </p:nvSpPr>
        <p:spPr>
          <a:xfrm>
            <a:off x="415650" y="1598008"/>
            <a:ext cx="11360700" cy="4555200"/>
          </a:xfrm>
          <a:prstGeom prst="rect">
            <a:avLst/>
          </a:prstGeom>
          <a:noFill/>
          <a:ln>
            <a:noFill/>
          </a:ln>
        </p:spPr>
        <p:txBody>
          <a:bodyPr spcFirstLastPara="1" wrap="square" lIns="121900" tIns="121900" rIns="121900" bIns="121900" anchor="t" anchorCtr="0">
            <a:noAutofit/>
          </a:bodyPr>
          <a:lstStyle/>
          <a:p>
            <a:pPr marL="457200" lvl="0" indent="0" algn="l" rtl="0">
              <a:lnSpc>
                <a:spcPct val="100000"/>
              </a:lnSpc>
              <a:spcBef>
                <a:spcPts val="1000"/>
              </a:spcBef>
              <a:spcAft>
                <a:spcPts val="0"/>
              </a:spcAft>
              <a:buNone/>
            </a:pPr>
            <a:r>
              <a:rPr lang="en" sz="3000" b="1">
                <a:solidFill>
                  <a:srgbClr val="9FC5E8"/>
                </a:solidFill>
                <a:latin typeface="Arial"/>
                <a:ea typeface="Arial"/>
                <a:cs typeface="Arial"/>
                <a:sym typeface="Arial"/>
              </a:rPr>
              <a:t>     For STORE Return Quantity</a:t>
            </a:r>
            <a:endParaRPr sz="3000" b="1">
              <a:solidFill>
                <a:srgbClr val="9FC5E8"/>
              </a:solidFill>
              <a:latin typeface="Arial"/>
              <a:ea typeface="Arial"/>
              <a:cs typeface="Arial"/>
              <a:sym typeface="Arial"/>
            </a:endParaRPr>
          </a:p>
          <a:p>
            <a:pPr marL="457200" lvl="0" indent="0" algn="l" rtl="0">
              <a:lnSpc>
                <a:spcPct val="100000"/>
              </a:lnSpc>
              <a:spcBef>
                <a:spcPts val="1000"/>
              </a:spcBef>
              <a:spcAft>
                <a:spcPts val="0"/>
              </a:spcAft>
              <a:buNone/>
            </a:pPr>
            <a:endParaRPr sz="3000" b="1">
              <a:solidFill>
                <a:schemeClr val="accent4"/>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FFFFFF"/>
                </a:solidFill>
              </a:rPr>
              <a:t>Returnquantity ~ pcfactor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marL="0" lvl="0" indent="0" algn="l" rtl="0">
              <a:lnSpc>
                <a:spcPct val="100000"/>
              </a:lnSpc>
              <a:spcBef>
                <a:spcPts val="2133"/>
              </a:spcBef>
              <a:spcAft>
                <a:spcPts val="2133"/>
              </a:spcAft>
              <a:buClr>
                <a:schemeClr val="dk1"/>
              </a:buClr>
              <a:buSzPts val="1100"/>
              <a:buFont typeface="Arial"/>
              <a:buNone/>
            </a:pPr>
            <a:r>
              <a:rPr lang="en" b="1">
                <a:solidFill>
                  <a:srgbClr val="FFFFFF"/>
                </a:solidFill>
              </a:rPr>
              <a:t>Policy_change* Month_group</a:t>
            </a:r>
            <a:r>
              <a:rPr lang="en">
                <a:solidFill>
                  <a:srgbClr val="FFFFFF"/>
                </a:solidFill>
              </a:rPr>
              <a:t/>
            </a:r>
            <a:br>
              <a:rPr lang="en">
                <a:solidFill>
                  <a:srgbClr val="FFFFFF"/>
                </a:solidFill>
              </a:rPr>
            </a:br>
            <a:r>
              <a:rPr lang="en">
                <a:solidFill>
                  <a:srgbClr val="FFFFFF"/>
                </a:solidFill>
              </a:rPr>
              <a:t/>
            </a:r>
            <a:br>
              <a:rPr lang="en">
                <a:solidFill>
                  <a:srgbClr val="FFFFFF"/>
                </a:solidFill>
              </a:rPr>
            </a:br>
            <a:r>
              <a:rPr lang="en">
                <a:solidFill>
                  <a:srgbClr val="FFFFFF"/>
                </a:solidFill>
              </a:rPr>
              <a:t/>
            </a:r>
            <a:br>
              <a:rPr lang="en">
                <a:solidFill>
                  <a:srgbClr val="FFFFFF"/>
                </a:solidFill>
              </a:rPr>
            </a:br>
            <a:endParaRPr/>
          </a:p>
        </p:txBody>
      </p:sp>
      <p:sp>
        <p:nvSpPr>
          <p:cNvPr id="876" name="Google Shape;876;p78"/>
          <p:cNvSpPr/>
          <p:nvPr/>
        </p:nvSpPr>
        <p:spPr>
          <a:xfrm>
            <a:off x="415650" y="4797650"/>
            <a:ext cx="4690800" cy="593400"/>
          </a:xfrm>
          <a:prstGeom prst="rect">
            <a:avLst/>
          </a:prstGeom>
          <a:no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8"/>
          <p:cNvSpPr txBox="1">
            <a:spLocks noGrp="1"/>
          </p:cNvSpPr>
          <p:nvPr>
            <p:ph type="title" idx="4294967295"/>
          </p:nvPr>
        </p:nvSpPr>
        <p:spPr>
          <a:xfrm>
            <a:off x="415600" y="6695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78" name="Google Shape;878;p78"/>
          <p:cNvSpPr/>
          <p:nvPr/>
        </p:nvSpPr>
        <p:spPr>
          <a:xfrm rot="-6029205">
            <a:off x="614416" y="1774032"/>
            <a:ext cx="397235" cy="342335"/>
          </a:xfrm>
          <a:prstGeom prst="triangle">
            <a:avLst>
              <a:gd name="adj" fmla="val 5000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879" name="Google Shape;879;p78"/>
          <p:cNvSpPr/>
          <p:nvPr/>
        </p:nvSpPr>
        <p:spPr>
          <a:xfrm>
            <a:off x="76700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8"/>
          <p:cNvSpPr/>
          <p:nvPr/>
        </p:nvSpPr>
        <p:spPr>
          <a:xfrm>
            <a:off x="76700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8"/>
          <p:cNvSpPr/>
          <p:nvPr/>
        </p:nvSpPr>
        <p:spPr>
          <a:xfrm>
            <a:off x="76621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8"/>
          <p:cNvSpPr/>
          <p:nvPr/>
        </p:nvSpPr>
        <p:spPr>
          <a:xfrm>
            <a:off x="73652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8"/>
          <p:cNvSpPr/>
          <p:nvPr/>
        </p:nvSpPr>
        <p:spPr>
          <a:xfrm>
            <a:off x="6560125" y="222650"/>
            <a:ext cx="5588400" cy="2110200"/>
          </a:xfrm>
          <a:prstGeom prst="wedgeRectCallout">
            <a:avLst>
              <a:gd name="adj1" fmla="val -42941"/>
              <a:gd name="adj2" fmla="val 71822"/>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Variable Description</a:t>
            </a:r>
            <a:endParaRPr sz="1800"/>
          </a:p>
          <a:p>
            <a:pPr marL="0" lvl="0" indent="0" algn="l" rtl="0">
              <a:spcBef>
                <a:spcPts val="0"/>
              </a:spcBef>
              <a:spcAft>
                <a:spcPts val="0"/>
              </a:spcAft>
              <a:buNone/>
            </a:pPr>
            <a:r>
              <a:rPr lang="en"/>
              <a:t>                                  1 for </a:t>
            </a:r>
            <a:r>
              <a:rPr lang="en">
                <a:solidFill>
                  <a:schemeClr val="dk1"/>
                </a:solidFill>
              </a:rPr>
              <a:t>Treatment group, return policy change</a:t>
            </a:r>
            <a:endParaRPr/>
          </a:p>
          <a:p>
            <a:pPr marL="0" lvl="0" indent="0" algn="l" rtl="0">
              <a:spcBef>
                <a:spcPts val="0"/>
              </a:spcBef>
              <a:spcAft>
                <a:spcPts val="0"/>
              </a:spcAft>
              <a:buNone/>
            </a:pPr>
            <a:r>
              <a:rPr lang="en" b="1"/>
              <a:t>Policy_change</a:t>
            </a:r>
            <a:r>
              <a:rPr lang="en"/>
              <a:t> =</a:t>
            </a:r>
            <a:endParaRPr/>
          </a:p>
          <a:p>
            <a:pPr marL="0" lvl="0" indent="0" algn="l" rtl="0">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1  after policy change</a:t>
            </a:r>
            <a:endParaRPr>
              <a:solidFill>
                <a:schemeClr val="dk1"/>
              </a:solidFill>
            </a:endParaRPr>
          </a:p>
          <a:p>
            <a:pPr marL="0" lvl="0" indent="0" algn="l" rtl="0">
              <a:spcBef>
                <a:spcPts val="0"/>
              </a:spcBef>
              <a:spcAft>
                <a:spcPts val="0"/>
              </a:spcAft>
              <a:buNone/>
            </a:pPr>
            <a:r>
              <a:rPr lang="en" b="1">
                <a:solidFill>
                  <a:schemeClr val="dk1"/>
                </a:solidFill>
              </a:rPr>
              <a:t>Month_group </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                              0  before policy change</a:t>
            </a:r>
            <a:endParaRPr>
              <a:solidFill>
                <a:schemeClr val="dk1"/>
              </a:solidFill>
            </a:endParaRPr>
          </a:p>
          <a:p>
            <a:pPr marL="0" lvl="0" indent="0" algn="l" rtl="0">
              <a:spcBef>
                <a:spcPts val="0"/>
              </a:spcBef>
              <a:spcAft>
                <a:spcPts val="0"/>
              </a:spcAft>
              <a:buNone/>
            </a:pPr>
            <a:endParaRPr/>
          </a:p>
        </p:txBody>
      </p:sp>
      <p:sp>
        <p:nvSpPr>
          <p:cNvPr id="884" name="Google Shape;884;p78"/>
          <p:cNvSpPr/>
          <p:nvPr/>
        </p:nvSpPr>
        <p:spPr>
          <a:xfrm>
            <a:off x="8119325" y="593375"/>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8"/>
          <p:cNvSpPr/>
          <p:nvPr/>
        </p:nvSpPr>
        <p:spPr>
          <a:xfrm>
            <a:off x="7974825" y="1521800"/>
            <a:ext cx="103800" cy="514200"/>
          </a:xfrm>
          <a:prstGeom prst="leftBrace">
            <a:avLst>
              <a:gd name="adj1" fmla="val 8333"/>
              <a:gd name="adj2" fmla="val 50000"/>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1" name="Google Shape;891;p79"/>
          <p:cNvGrpSpPr/>
          <p:nvPr/>
        </p:nvGrpSpPr>
        <p:grpSpPr>
          <a:xfrm>
            <a:off x="7354649" y="0"/>
            <a:ext cx="4137852" cy="6858000"/>
            <a:chOff x="7354649" y="0"/>
            <a:chExt cx="4137852" cy="6858000"/>
          </a:xfrm>
        </p:grpSpPr>
        <p:pic>
          <p:nvPicPr>
            <p:cNvPr id="892" name="Google Shape;892;p79"/>
            <p:cNvPicPr preferRelativeResize="0"/>
            <p:nvPr/>
          </p:nvPicPr>
          <p:blipFill>
            <a:blip r:embed="rId3">
              <a:alphaModFix/>
            </a:blip>
            <a:stretch>
              <a:fillRect/>
            </a:stretch>
          </p:blipFill>
          <p:spPr>
            <a:xfrm>
              <a:off x="7354649" y="0"/>
              <a:ext cx="4137852" cy="6858000"/>
            </a:xfrm>
            <a:prstGeom prst="rect">
              <a:avLst/>
            </a:prstGeom>
            <a:noFill/>
            <a:ln>
              <a:noFill/>
            </a:ln>
          </p:spPr>
        </p:pic>
        <p:pic>
          <p:nvPicPr>
            <p:cNvPr id="893" name="Google Shape;893;p79"/>
            <p:cNvPicPr preferRelativeResize="0"/>
            <p:nvPr/>
          </p:nvPicPr>
          <p:blipFill rotWithShape="1">
            <a:blip r:embed="rId4">
              <a:alphaModFix/>
            </a:blip>
            <a:srcRect l="1429" t="1136" b="16484"/>
            <a:stretch/>
          </p:blipFill>
          <p:spPr>
            <a:xfrm>
              <a:off x="7423800" y="4773750"/>
              <a:ext cx="1853850" cy="248850"/>
            </a:xfrm>
            <a:prstGeom prst="rect">
              <a:avLst/>
            </a:prstGeom>
            <a:noFill/>
            <a:ln>
              <a:noFill/>
            </a:ln>
          </p:spPr>
        </p:pic>
      </p:grpSp>
      <p:sp>
        <p:nvSpPr>
          <p:cNvPr id="894" name="Google Shape;894;p79"/>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Results - </a:t>
            </a:r>
            <a:endParaRPr>
              <a:solidFill>
                <a:srgbClr val="FFFFFF"/>
              </a:solidFill>
            </a:endParaRPr>
          </a:p>
          <a:p>
            <a:pPr marL="0" lvl="0" indent="0" algn="l" rtl="0">
              <a:spcBef>
                <a:spcPts val="0"/>
              </a:spcBef>
              <a:spcAft>
                <a:spcPts val="0"/>
              </a:spcAft>
              <a:buNone/>
            </a:pPr>
            <a:r>
              <a:rPr lang="en">
                <a:solidFill>
                  <a:srgbClr val="FFFFFF"/>
                </a:solidFill>
              </a:rPr>
              <a:t>Store return quantity </a:t>
            </a:r>
            <a:endParaRPr>
              <a:solidFill>
                <a:srgbClr val="FFFFFF"/>
              </a:solidFill>
            </a:endParaRPr>
          </a:p>
        </p:txBody>
      </p:sp>
      <p:sp>
        <p:nvSpPr>
          <p:cNvPr id="895" name="Google Shape;895;p79"/>
          <p:cNvSpPr/>
          <p:nvPr/>
        </p:nvSpPr>
        <p:spPr>
          <a:xfrm>
            <a:off x="673025" y="2003950"/>
            <a:ext cx="4583774" cy="519551"/>
          </a:xfrm>
          <a:prstGeom prst="rect">
            <a:avLst/>
          </a:prstGeom>
        </p:spPr>
        <p:txBody>
          <a:bodyPr>
            <a:prstTxWarp prst="textPlain">
              <a:avLst/>
            </a:prstTxWarp>
          </a:bodyPr>
          <a:lstStyle/>
          <a:p>
            <a:pPr lvl="0" algn="ctr"/>
            <a:r>
              <a:rPr b="1" i="0">
                <a:ln w="9525" cap="flat" cmpd="sng">
                  <a:solidFill>
                    <a:schemeClr val="accent1"/>
                  </a:solidFill>
                  <a:prstDash val="solid"/>
                  <a:round/>
                  <a:headEnd type="none" w="sm" len="sm"/>
                  <a:tailEnd type="none" w="sm" len="sm"/>
                </a:ln>
                <a:solidFill>
                  <a:schemeClr val="accent1"/>
                </a:solidFill>
                <a:latin typeface="Arial"/>
              </a:rPr>
              <a:t>Significant Impact</a:t>
            </a:r>
          </a:p>
        </p:txBody>
      </p:sp>
      <p:sp>
        <p:nvSpPr>
          <p:cNvPr id="896" name="Google Shape;896;p79"/>
          <p:cNvSpPr txBox="1">
            <a:spLocks noGrp="1"/>
          </p:cNvSpPr>
          <p:nvPr>
            <p:ph type="body" idx="4294967295"/>
          </p:nvPr>
        </p:nvSpPr>
        <p:spPr>
          <a:xfrm>
            <a:off x="415650" y="1521775"/>
            <a:ext cx="5061900" cy="4555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a:solidFill>
                  <a:srgbClr val="FFFFFF"/>
                </a:solidFill>
              </a:rPr>
              <a:t>    Coefficient: 0.79***</a:t>
            </a:r>
            <a:endParaRPr sz="3600">
              <a:solidFill>
                <a:srgbClr val="FFFFFF"/>
              </a:solidFill>
            </a:endParaRPr>
          </a:p>
          <a:p>
            <a:pPr marL="0" lvl="0" indent="0" algn="l" rtl="0">
              <a:spcBef>
                <a:spcPts val="1000"/>
              </a:spcBef>
              <a:spcAft>
                <a:spcPts val="0"/>
              </a:spcAft>
              <a:buNone/>
            </a:pPr>
            <a:r>
              <a:rPr lang="en" sz="3600">
                <a:solidFill>
                  <a:srgbClr val="FFFFFF"/>
                </a:solidFill>
              </a:rPr>
              <a:t>                         (0.02) </a:t>
            </a:r>
            <a:endParaRPr sz="3600">
              <a:solidFill>
                <a:srgbClr val="FFFFFF"/>
              </a:solidFill>
            </a:endParaRPr>
          </a:p>
          <a:p>
            <a:pPr marL="0" lvl="0" indent="0" algn="l" rtl="0">
              <a:spcBef>
                <a:spcPts val="1000"/>
              </a:spcBef>
              <a:spcAft>
                <a:spcPts val="0"/>
              </a:spcAft>
              <a:buNone/>
            </a:pPr>
            <a:r>
              <a:rPr lang="en" sz="3600">
                <a:solidFill>
                  <a:srgbClr val="FFFFFF"/>
                </a:solidFill>
              </a:rPr>
              <a:t>    Decrease 21% on     </a:t>
            </a:r>
            <a:endParaRPr sz="3600">
              <a:solidFill>
                <a:srgbClr val="FFFFFF"/>
              </a:solidFill>
            </a:endParaRPr>
          </a:p>
          <a:p>
            <a:pPr marL="0" lvl="0" indent="0" algn="l" rtl="0">
              <a:spcBef>
                <a:spcPts val="1000"/>
              </a:spcBef>
              <a:spcAft>
                <a:spcPts val="0"/>
              </a:spcAft>
              <a:buNone/>
            </a:pPr>
            <a:r>
              <a:rPr lang="en" sz="3600">
                <a:solidFill>
                  <a:srgbClr val="FFFFFF"/>
                </a:solidFill>
              </a:rPr>
              <a:t>    return quantity</a:t>
            </a:r>
            <a:endParaRPr sz="3600">
              <a:solidFill>
                <a:srgbClr val="FFFFFF"/>
              </a:solidFill>
            </a:endParaRPr>
          </a:p>
          <a:p>
            <a:pPr marL="0" lvl="0" indent="0" algn="l" rtl="0">
              <a:spcBef>
                <a:spcPts val="1000"/>
              </a:spcBef>
              <a:spcAft>
                <a:spcPts val="0"/>
              </a:spcAft>
              <a:buClr>
                <a:schemeClr val="dk1"/>
              </a:buClr>
              <a:buSzPts val="1100"/>
              <a:buFont typeface="Arial"/>
              <a:buNone/>
            </a:pPr>
            <a:r>
              <a:rPr lang="en">
                <a:solidFill>
                  <a:schemeClr val="lt1"/>
                </a:solidFill>
              </a:rPr>
              <a:t>Note: (0.79-1)*100% = 21%</a:t>
            </a:r>
            <a:endParaRPr sz="3600">
              <a:solidFill>
                <a:srgbClr val="FFFFFF"/>
              </a:solidFill>
            </a:endParaRPr>
          </a:p>
          <a:p>
            <a:pPr marL="0" lvl="0" indent="0" algn="l" rtl="0">
              <a:spcBef>
                <a:spcPts val="1000"/>
              </a:spcBef>
              <a:spcAft>
                <a:spcPts val="0"/>
              </a:spcAft>
              <a:buNone/>
            </a:pPr>
            <a:endParaRPr sz="3600">
              <a:solidFill>
                <a:srgbClr val="FFFFFF"/>
              </a:solidFill>
            </a:endParaRPr>
          </a:p>
          <a:p>
            <a:pPr marL="0" lvl="0" indent="0" algn="l" rtl="0">
              <a:spcBef>
                <a:spcPts val="1000"/>
              </a:spcBef>
              <a:spcAft>
                <a:spcPts val="0"/>
              </a:spcAft>
              <a:buNone/>
            </a:pPr>
            <a:r>
              <a:rPr lang="en" sz="3600" b="1">
                <a:solidFill>
                  <a:srgbClr val="FFFFFF"/>
                </a:solidFill>
              </a:rPr>
              <a:t>         </a:t>
            </a:r>
            <a:endParaRPr sz="3600">
              <a:solidFill>
                <a:srgbClr val="FFFFFF"/>
              </a:solidFill>
            </a:endParaRPr>
          </a:p>
          <a:p>
            <a:pPr marL="0" lvl="0" indent="0" algn="l" rtl="0">
              <a:spcBef>
                <a:spcPts val="1000"/>
              </a:spcBef>
              <a:spcAft>
                <a:spcPts val="0"/>
              </a:spcAft>
              <a:buNone/>
            </a:pPr>
            <a:r>
              <a:rPr lang="en" sz="3600">
                <a:solidFill>
                  <a:srgbClr val="FFFFFF"/>
                </a:solidFill>
              </a:rPr>
              <a:t>         </a:t>
            </a:r>
            <a:endParaRPr sz="3600">
              <a:solidFill>
                <a:srgbClr val="FFFFFF"/>
              </a:solidFill>
            </a:endParaRPr>
          </a:p>
        </p:txBody>
      </p:sp>
      <p:sp>
        <p:nvSpPr>
          <p:cNvPr id="897" name="Google Shape;897;p79"/>
          <p:cNvSpPr/>
          <p:nvPr/>
        </p:nvSpPr>
        <p:spPr>
          <a:xfrm>
            <a:off x="7354650" y="4677900"/>
            <a:ext cx="3956100" cy="4305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0"/>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2800"/>
              <a:buFont typeface="Calibri"/>
              <a:buNone/>
            </a:pPr>
            <a:r>
              <a:rPr lang="en">
                <a:solidFill>
                  <a:schemeClr val="lt1"/>
                </a:solidFill>
              </a:rPr>
              <a:t> Conclusion - Store Return</a:t>
            </a:r>
            <a:endParaRPr>
              <a:solidFill>
                <a:schemeClr val="lt1"/>
              </a:solidFill>
            </a:endParaRPr>
          </a:p>
        </p:txBody>
      </p:sp>
      <p:sp>
        <p:nvSpPr>
          <p:cNvPr id="904" name="Google Shape;904;p80"/>
          <p:cNvSpPr txBox="1">
            <a:spLocks noGrp="1"/>
          </p:cNvSpPr>
          <p:nvPr>
            <p:ph type="body" idx="4294967295"/>
          </p:nvPr>
        </p:nvSpPr>
        <p:spPr>
          <a:xfrm>
            <a:off x="702500" y="1933500"/>
            <a:ext cx="11073900" cy="3989400"/>
          </a:xfrm>
          <a:prstGeom prst="rect">
            <a:avLst/>
          </a:prstGeom>
          <a:noFill/>
          <a:ln w="76200" cap="flat" cmpd="sng">
            <a:solidFill>
              <a:srgbClr val="6FA8DC"/>
            </a:solidFill>
            <a:prstDash val="dot"/>
            <a:round/>
            <a:headEnd type="none" w="sm" len="sm"/>
            <a:tailEnd type="none" w="sm" len="sm"/>
          </a:ln>
        </p:spPr>
        <p:txBody>
          <a:bodyPr spcFirstLastPara="1" wrap="square" lIns="121900" tIns="121900" rIns="121900" bIns="121900" anchor="t" anchorCtr="0">
            <a:noAutofit/>
          </a:bodyPr>
          <a:lstStyle/>
          <a:p>
            <a:pPr marL="457200" lvl="0" indent="0" algn="l" rtl="0">
              <a:lnSpc>
                <a:spcPct val="90000"/>
              </a:lnSpc>
              <a:spcBef>
                <a:spcPts val="0"/>
              </a:spcBef>
              <a:spcAft>
                <a:spcPts val="0"/>
              </a:spcAft>
              <a:buNone/>
            </a:pPr>
            <a:endParaRPr sz="3600">
              <a:solidFill>
                <a:schemeClr val="lt1"/>
              </a:solidFill>
            </a:endParaRPr>
          </a:p>
          <a:p>
            <a:pPr marL="914400" lvl="0" indent="-457200" algn="l" rtl="0">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6.07% decrease</a:t>
            </a:r>
            <a:r>
              <a:rPr lang="en" sz="3600">
                <a:solidFill>
                  <a:schemeClr val="lt1"/>
                </a:solidFill>
              </a:rPr>
              <a:t> in store return value</a:t>
            </a:r>
            <a:endParaRPr sz="3600">
              <a:solidFill>
                <a:schemeClr val="lt1"/>
              </a:solidFill>
            </a:endParaRPr>
          </a:p>
          <a:p>
            <a:pPr marL="0" lvl="0" indent="0" algn="l" rtl="0">
              <a:lnSpc>
                <a:spcPct val="90000"/>
              </a:lnSpc>
              <a:spcBef>
                <a:spcPts val="0"/>
              </a:spcBef>
              <a:spcAft>
                <a:spcPts val="0"/>
              </a:spcAft>
              <a:buNone/>
            </a:pPr>
            <a:endParaRPr sz="3600">
              <a:solidFill>
                <a:schemeClr val="lt1"/>
              </a:solidFill>
            </a:endParaRPr>
          </a:p>
          <a:p>
            <a:pPr marL="914400" lvl="0" indent="-457200" algn="l" rtl="0">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21% decrease</a:t>
            </a:r>
            <a:r>
              <a:rPr lang="en" sz="3600">
                <a:solidFill>
                  <a:schemeClr val="lt1"/>
                </a:solidFill>
              </a:rPr>
              <a:t> in store return quantity</a:t>
            </a:r>
            <a:endParaRPr sz="3600">
              <a:solidFill>
                <a:schemeClr val="lt1"/>
              </a:solidFill>
            </a:endParaRPr>
          </a:p>
          <a:p>
            <a:pPr marL="914400" lvl="0" indent="0" algn="l" rtl="0">
              <a:lnSpc>
                <a:spcPct val="90000"/>
              </a:lnSpc>
              <a:spcBef>
                <a:spcPts val="0"/>
              </a:spcBef>
              <a:spcAft>
                <a:spcPts val="0"/>
              </a:spcAft>
              <a:buNone/>
            </a:pPr>
            <a:endParaRPr sz="3600">
              <a:solidFill>
                <a:schemeClr val="lt1"/>
              </a:solidFill>
            </a:endParaRPr>
          </a:p>
          <a:p>
            <a:pPr marL="0" lvl="0" indent="0" algn="l" rtl="0">
              <a:lnSpc>
                <a:spcPct val="90000"/>
              </a:lnSpc>
              <a:spcBef>
                <a:spcPts val="2133"/>
              </a:spcBef>
              <a:spcAft>
                <a:spcPts val="2133"/>
              </a:spcAft>
              <a:buClr>
                <a:schemeClr val="dk1"/>
              </a:buClr>
              <a:buSzPts val="1800"/>
              <a:buNone/>
            </a:pPr>
            <a:endParaRPr sz="3600">
              <a:solidFill>
                <a:schemeClr val="lt1"/>
              </a:solidFill>
            </a:endParaRPr>
          </a:p>
        </p:txBody>
      </p:sp>
      <p:sp>
        <p:nvSpPr>
          <p:cNvPr id="905" name="Google Shape;905;p80"/>
          <p:cNvSpPr/>
          <p:nvPr/>
        </p:nvSpPr>
        <p:spPr>
          <a:xfrm>
            <a:off x="0" y="815718"/>
            <a:ext cx="393600" cy="520200"/>
          </a:xfrm>
          <a:prstGeom prst="rect">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81"/>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   Conclusion Summary - Question 5</a:t>
            </a:r>
            <a:endParaRPr>
              <a:solidFill>
                <a:srgbClr val="FFFFFF"/>
              </a:solidFill>
            </a:endParaRPr>
          </a:p>
        </p:txBody>
      </p:sp>
      <p:graphicFrame>
        <p:nvGraphicFramePr>
          <p:cNvPr id="912" name="Google Shape;912;p81"/>
          <p:cNvGraphicFramePr/>
          <p:nvPr/>
        </p:nvGraphicFramePr>
        <p:xfrm>
          <a:off x="667625" y="1700175"/>
          <a:ext cx="3000000" cy="3000000"/>
        </p:xfrm>
        <a:graphic>
          <a:graphicData uri="http://schemas.openxmlformats.org/drawingml/2006/table">
            <a:tbl>
              <a:tblPr>
                <a:noFill/>
                <a:tableStyleId>{0C5ABCCA-B9FC-4027-831C-F62CCA202A76}</a:tableStyleId>
              </a:tblPr>
              <a:tblGrid>
                <a:gridCol w="1300350"/>
                <a:gridCol w="1226750"/>
                <a:gridCol w="1226750"/>
                <a:gridCol w="1165425"/>
                <a:gridCol w="1165425"/>
                <a:gridCol w="1165425"/>
                <a:gridCol w="1177675"/>
                <a:gridCol w="1251275"/>
                <a:gridCol w="1177675"/>
              </a:tblGrid>
              <a:tr h="483825">
                <a:tc rowSpan="2">
                  <a:txBody>
                    <a:bodyPr/>
                    <a:lstStyle/>
                    <a:p>
                      <a:pPr marL="0" lvl="0" indent="0" algn="l" rtl="0">
                        <a:spcBef>
                          <a:spcPts val="0"/>
                        </a:spcBef>
                        <a:spcAft>
                          <a:spcPts val="0"/>
                        </a:spcAft>
                        <a:buNone/>
                      </a:pPr>
                      <a:endParaRPr sz="1800">
                        <a:solidFill>
                          <a:srgbClr val="FFFFFF"/>
                        </a:solidFill>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gridSpan="4">
                  <a:txBody>
                    <a:bodyPr/>
                    <a:lstStyle/>
                    <a:p>
                      <a:pPr marL="0" lvl="0" indent="0" algn="ctr" rtl="0">
                        <a:lnSpc>
                          <a:spcPct val="115000"/>
                        </a:lnSpc>
                        <a:spcBef>
                          <a:spcPts val="0"/>
                        </a:spcBef>
                        <a:spcAft>
                          <a:spcPts val="0"/>
                        </a:spcAft>
                        <a:buNone/>
                      </a:pPr>
                      <a:r>
                        <a:rPr lang="en" sz="1800" b="1">
                          <a:solidFill>
                            <a:srgbClr val="FFFFFF"/>
                          </a:solidFill>
                          <a:latin typeface="Times New Roman"/>
                          <a:ea typeface="Times New Roman"/>
                          <a:cs typeface="Times New Roman"/>
                          <a:sym typeface="Times New Roman"/>
                        </a:rPr>
                        <a:t>Online</a:t>
                      </a:r>
                      <a:endParaRPr sz="1800" b="1">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EFEFEF"/>
                      </a:solidFill>
                      <a:prstDash val="dot"/>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800" b="1">
                          <a:solidFill>
                            <a:srgbClr val="FFFFFF"/>
                          </a:solidFill>
                          <a:latin typeface="Times New Roman"/>
                          <a:ea typeface="Times New Roman"/>
                          <a:cs typeface="Times New Roman"/>
                          <a:sym typeface="Times New Roman"/>
                        </a:rPr>
                        <a:t>Store</a:t>
                      </a:r>
                      <a:endParaRPr sz="1800" b="1">
                        <a:solidFill>
                          <a:srgbClr val="FFFFFF"/>
                        </a:solidFill>
                        <a:latin typeface="Times New Roman"/>
                        <a:ea typeface="Times New Roman"/>
                        <a:cs typeface="Times New Roman"/>
                        <a:sym typeface="Times New Roman"/>
                      </a:endParaRPr>
                    </a:p>
                  </a:txBody>
                  <a:tcPr marL="91425" marR="91425" marT="91425" marB="91425">
                    <a:lnL w="19050" cap="flat" cmpd="sng">
                      <a:solidFill>
                        <a:srgbClr val="EFEFEF"/>
                      </a:solidFill>
                      <a:prstDash val="dot"/>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r>
              <a:tr h="735075">
                <a:tc vMerge="1">
                  <a:txBody>
                    <a:bodyPr/>
                    <a:lstStyle/>
                    <a:p>
                      <a:endParaRPr lang="en-US"/>
                    </a:p>
                  </a:txBody>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 Quantity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Quantity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 Quantity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Quantity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r>
              <a:tr h="1068450">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Coefficient</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(P-value)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-0.01</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(0.08)</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0.99</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(0.08)</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-0.20*</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(0.09)</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0.88**</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(0.04)</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-0.06**</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(0.02)</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-0.55***</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(0.03)</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0.9393***</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(0.0108)</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0.79***</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(0.02)</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B600"/>
                      </a:solidFill>
                      <a:prstDash val="solid"/>
                      <a:round/>
                      <a:headEnd type="none" w="sm" len="sm"/>
                      <a:tailEnd type="none" w="sm" len="sm"/>
                    </a:lnB>
                    <a:solidFill>
                      <a:srgbClr val="3D85C6"/>
                    </a:solidFill>
                  </a:tcPr>
                </a:tc>
              </a:tr>
              <a:tr h="572275">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Significant?</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solidFill>
                      <a:prstDash val="solid"/>
                      <a:round/>
                      <a:headEnd type="none" w="sm" len="sm"/>
                      <a:tailEnd type="none" w="sm" len="sm"/>
                    </a:lnB>
                    <a:solidFill>
                      <a:srgbClr val="0B5394"/>
                    </a:solidFill>
                  </a:tcPr>
                </a:tc>
              </a:tr>
              <a:tr h="1259400">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Impact</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alpha val="0"/>
                        </a:srgbClr>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No significant impact</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No significant impact</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l"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     20%</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12%</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3F3F3"/>
                      </a:solidFill>
                      <a:prstDash val="dot"/>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6%</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3F3F3"/>
                      </a:solidFill>
                      <a:prstDash val="dot"/>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55%</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6.07% 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c>
                  <a:txBody>
                    <a:bodyPr/>
                    <a:lstStyle/>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21%</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L="91425" marR="91425" marT="91425" marB="91425">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B600"/>
                      </a:solidFill>
                      <a:prstDash val="solid"/>
                      <a:round/>
                      <a:headEnd type="none" w="sm" len="sm"/>
                      <a:tailEnd type="none" w="sm" len="sm"/>
                    </a:lnT>
                    <a:lnB w="19050" cap="flat" cmpd="sng">
                      <a:solidFill>
                        <a:srgbClr val="FFB600">
                          <a:alpha val="0"/>
                        </a:srgbClr>
                      </a:solidFill>
                      <a:prstDash val="solid"/>
                      <a:round/>
                      <a:headEnd type="none" w="sm" len="sm"/>
                      <a:tailEnd type="none" w="sm" len="sm"/>
                    </a:lnB>
                    <a:solidFill>
                      <a:srgbClr val="073763"/>
                    </a:solidFill>
                  </a:tcPr>
                </a:tc>
              </a:tr>
            </a:tbl>
          </a:graphicData>
        </a:graphic>
      </p:graphicFrame>
      <p:sp>
        <p:nvSpPr>
          <p:cNvPr id="913" name="Google Shape;913;p81"/>
          <p:cNvSpPr/>
          <p:nvPr/>
        </p:nvSpPr>
        <p:spPr>
          <a:xfrm>
            <a:off x="0" y="739518"/>
            <a:ext cx="393600" cy="5202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82"/>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   Research Question 6</a:t>
            </a:r>
            <a:endParaRPr>
              <a:solidFill>
                <a:srgbClr val="FFFFFF"/>
              </a:solidFill>
            </a:endParaRPr>
          </a:p>
        </p:txBody>
      </p:sp>
      <p:sp>
        <p:nvSpPr>
          <p:cNvPr id="920" name="Google Shape;920;p82"/>
          <p:cNvSpPr txBox="1">
            <a:spLocks noGrp="1"/>
          </p:cNvSpPr>
          <p:nvPr>
            <p:ph type="body" idx="4294967295"/>
          </p:nvPr>
        </p:nvSpPr>
        <p:spPr>
          <a:xfrm>
            <a:off x="415650" y="2011630"/>
            <a:ext cx="11360700" cy="1892400"/>
          </a:xfrm>
          <a:prstGeom prst="rect">
            <a:avLst/>
          </a:prstGeom>
          <a:solidFill>
            <a:schemeClr val="accent4"/>
          </a:solid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800"/>
              <a:buNone/>
            </a:pPr>
            <a:r>
              <a:rPr lang="en" sz="4400">
                <a:solidFill>
                  <a:srgbClr val="FFFFFF"/>
                </a:solidFill>
              </a:rPr>
              <a:t>How does the impact of the policy change vary across </a:t>
            </a:r>
            <a:r>
              <a:rPr lang="en" sz="4400" b="1" u="sng">
                <a:solidFill>
                  <a:srgbClr val="FFFFFF"/>
                </a:solidFill>
              </a:rPr>
              <a:t>product categories</a:t>
            </a:r>
            <a:r>
              <a:rPr lang="en" sz="4400">
                <a:solidFill>
                  <a:srgbClr val="FFFFFF"/>
                </a:solidFill>
              </a:rPr>
              <a:t>?</a:t>
            </a:r>
            <a:endParaRPr sz="4400">
              <a:solidFill>
                <a:srgbClr val="FFFFFF"/>
              </a:solidFill>
            </a:endParaRPr>
          </a:p>
          <a:p>
            <a:pPr marL="0" lvl="0" indent="0" algn="l" rtl="0">
              <a:lnSpc>
                <a:spcPct val="90000"/>
              </a:lnSpc>
              <a:spcBef>
                <a:spcPts val="2133"/>
              </a:spcBef>
              <a:spcAft>
                <a:spcPts val="0"/>
              </a:spcAft>
              <a:buClr>
                <a:schemeClr val="dk1"/>
              </a:buClr>
              <a:buSzPts val="1800"/>
              <a:buNone/>
            </a:pPr>
            <a:endParaRPr sz="4400">
              <a:solidFill>
                <a:srgbClr val="FFFFFF"/>
              </a:solidFill>
            </a:endParaRPr>
          </a:p>
          <a:p>
            <a:pPr marL="0" lvl="0" indent="0" algn="l" rtl="0">
              <a:lnSpc>
                <a:spcPct val="90000"/>
              </a:lnSpc>
              <a:spcBef>
                <a:spcPts val="2133"/>
              </a:spcBef>
              <a:spcAft>
                <a:spcPts val="2133"/>
              </a:spcAft>
              <a:buClr>
                <a:schemeClr val="dk1"/>
              </a:buClr>
              <a:buSzPts val="1800"/>
              <a:buNone/>
            </a:pPr>
            <a:endParaRPr sz="4400">
              <a:solidFill>
                <a:srgbClr val="FFFFFF"/>
              </a:solidFill>
            </a:endParaRPr>
          </a:p>
        </p:txBody>
      </p:sp>
      <p:sp>
        <p:nvSpPr>
          <p:cNvPr id="921" name="Google Shape;921;p82"/>
          <p:cNvSpPr/>
          <p:nvPr/>
        </p:nvSpPr>
        <p:spPr>
          <a:xfrm>
            <a:off x="0" y="8157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0"/>
          <p:cNvSpPr txBox="1">
            <a:spLocks noGrp="1"/>
          </p:cNvSpPr>
          <p:nvPr>
            <p:ph type="title"/>
          </p:nvPr>
        </p:nvSpPr>
        <p:spPr>
          <a:xfrm>
            <a:off x="415600" y="316228"/>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000000"/>
              </a:buClr>
              <a:buSzPts val="1100"/>
              <a:buFont typeface="Calibri"/>
              <a:buNone/>
            </a:pPr>
            <a:r>
              <a:rPr lang="en">
                <a:solidFill>
                  <a:schemeClr val="lt1"/>
                </a:solidFill>
              </a:rPr>
              <a:t>  Research Question</a:t>
            </a:r>
            <a:endParaRPr>
              <a:solidFill>
                <a:schemeClr val="lt1"/>
              </a:solidFill>
            </a:endParaRPr>
          </a:p>
        </p:txBody>
      </p:sp>
      <p:sp>
        <p:nvSpPr>
          <p:cNvPr id="218" name="Google Shape;218;p20"/>
          <p:cNvSpPr txBox="1">
            <a:spLocks noGrp="1"/>
          </p:cNvSpPr>
          <p:nvPr>
            <p:ph type="body" idx="1"/>
          </p:nvPr>
        </p:nvSpPr>
        <p:spPr>
          <a:xfrm>
            <a:off x="644200" y="1399067"/>
            <a:ext cx="11360700" cy="4963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lt1"/>
              </a:buClr>
              <a:buSzPts val="1800"/>
              <a:buNone/>
            </a:pPr>
            <a:r>
              <a:rPr lang="en" sz="2600">
                <a:solidFill>
                  <a:schemeClr val="lt1"/>
                </a:solidFill>
              </a:rPr>
              <a:t>Question 1: What is the impact of the policy change on online channel sales?</a:t>
            </a:r>
            <a:endParaRPr sz="2600">
              <a:solidFill>
                <a:schemeClr val="lt1"/>
              </a:solidFill>
            </a:endParaRPr>
          </a:p>
          <a:p>
            <a:pPr marL="0" lvl="0" indent="0" algn="l" rtl="0">
              <a:lnSpc>
                <a:spcPct val="90000"/>
              </a:lnSpc>
              <a:spcBef>
                <a:spcPts val="2133"/>
              </a:spcBef>
              <a:spcAft>
                <a:spcPts val="0"/>
              </a:spcAft>
              <a:buClr>
                <a:schemeClr val="lt1"/>
              </a:buClr>
              <a:buSzPts val="1800"/>
              <a:buNone/>
            </a:pPr>
            <a:r>
              <a:rPr lang="en" sz="2600">
                <a:solidFill>
                  <a:schemeClr val="lt1"/>
                </a:solidFill>
              </a:rPr>
              <a:t>Question 2: What is the impact of the policy change on physical store sales?</a:t>
            </a:r>
            <a:endParaRPr sz="2600">
              <a:solidFill>
                <a:schemeClr val="lt1"/>
              </a:solidFill>
            </a:endParaRPr>
          </a:p>
          <a:p>
            <a:pPr marL="0" lvl="0" indent="0" algn="l" rtl="0">
              <a:lnSpc>
                <a:spcPct val="90000"/>
              </a:lnSpc>
              <a:spcBef>
                <a:spcPts val="2133"/>
              </a:spcBef>
              <a:spcAft>
                <a:spcPts val="0"/>
              </a:spcAft>
              <a:buClr>
                <a:schemeClr val="lt1"/>
              </a:buClr>
              <a:buSzPts val="1800"/>
              <a:buNone/>
            </a:pPr>
            <a:r>
              <a:rPr lang="en" sz="2600">
                <a:solidFill>
                  <a:schemeClr val="lt1"/>
                </a:solidFill>
              </a:rPr>
              <a:t>Question 3: What is the impact of the policy change on online channel returns?</a:t>
            </a:r>
            <a:endParaRPr sz="2600">
              <a:solidFill>
                <a:schemeClr val="lt1"/>
              </a:solidFill>
            </a:endParaRPr>
          </a:p>
          <a:p>
            <a:pPr marL="0" lvl="0" indent="0" algn="l" rtl="0">
              <a:lnSpc>
                <a:spcPct val="90000"/>
              </a:lnSpc>
              <a:spcBef>
                <a:spcPts val="2133"/>
              </a:spcBef>
              <a:spcAft>
                <a:spcPts val="0"/>
              </a:spcAft>
              <a:buClr>
                <a:schemeClr val="lt1"/>
              </a:buClr>
              <a:buSzPts val="1800"/>
              <a:buNone/>
            </a:pPr>
            <a:r>
              <a:rPr lang="en" sz="2600">
                <a:solidFill>
                  <a:schemeClr val="lt1"/>
                </a:solidFill>
              </a:rPr>
              <a:t>Question 4: What is the impact of the policy change on physical store returns?</a:t>
            </a:r>
            <a:endParaRPr sz="2600">
              <a:solidFill>
                <a:schemeClr val="lt1"/>
              </a:solidFill>
            </a:endParaRPr>
          </a:p>
          <a:p>
            <a:pPr marL="0" lvl="0" indent="0" algn="l" rtl="0">
              <a:lnSpc>
                <a:spcPct val="90000"/>
              </a:lnSpc>
              <a:spcBef>
                <a:spcPts val="2133"/>
              </a:spcBef>
              <a:spcAft>
                <a:spcPts val="0"/>
              </a:spcAft>
              <a:buClr>
                <a:schemeClr val="lt1"/>
              </a:buClr>
              <a:buSzPts val="1800"/>
              <a:buNone/>
            </a:pPr>
            <a:r>
              <a:rPr lang="en" sz="2600">
                <a:solidFill>
                  <a:schemeClr val="lt1"/>
                </a:solidFill>
              </a:rPr>
              <a:t>Question 5: What is the impact of the policy change on product level online sales and returns as well as on product level physical store sales and returns?</a:t>
            </a:r>
            <a:endParaRPr sz="2600">
              <a:solidFill>
                <a:schemeClr val="lt1"/>
              </a:solidFill>
            </a:endParaRPr>
          </a:p>
          <a:p>
            <a:pPr marL="0" lvl="0" indent="0" algn="l" rtl="0">
              <a:lnSpc>
                <a:spcPct val="90000"/>
              </a:lnSpc>
              <a:spcBef>
                <a:spcPts val="2133"/>
              </a:spcBef>
              <a:spcAft>
                <a:spcPts val="0"/>
              </a:spcAft>
              <a:buClr>
                <a:srgbClr val="000000"/>
              </a:buClr>
              <a:buSzPts val="1100"/>
              <a:buNone/>
            </a:pPr>
            <a:r>
              <a:rPr lang="en" sz="2600">
                <a:solidFill>
                  <a:schemeClr val="lt1"/>
                </a:solidFill>
              </a:rPr>
              <a:t>Question 6: How does the impact of the policy change vary across product categories?</a:t>
            </a:r>
            <a:endParaRPr sz="2600">
              <a:solidFill>
                <a:schemeClr val="lt1"/>
              </a:solidFill>
            </a:endParaRPr>
          </a:p>
          <a:p>
            <a:pPr marL="0" lvl="0" indent="0" algn="l" rtl="0">
              <a:lnSpc>
                <a:spcPct val="90000"/>
              </a:lnSpc>
              <a:spcBef>
                <a:spcPts val="2133"/>
              </a:spcBef>
              <a:spcAft>
                <a:spcPts val="2133"/>
              </a:spcAft>
              <a:buClr>
                <a:schemeClr val="dk1"/>
              </a:buClr>
              <a:buSzPts val="1800"/>
              <a:buNone/>
            </a:pPr>
            <a:endParaRPr sz="2600">
              <a:solidFill>
                <a:schemeClr val="lt1"/>
              </a:solidFill>
            </a:endParaRPr>
          </a:p>
        </p:txBody>
      </p:sp>
      <p:pic>
        <p:nvPicPr>
          <p:cNvPr id="219" name="Google Shape;219;p20"/>
          <p:cNvPicPr preferRelativeResize="0"/>
          <p:nvPr/>
        </p:nvPicPr>
        <p:blipFill>
          <a:blip r:embed="rId3">
            <a:alphaModFix/>
          </a:blip>
          <a:stretch>
            <a:fillRect/>
          </a:stretch>
        </p:blipFill>
        <p:spPr>
          <a:xfrm>
            <a:off x="5644725" y="389225"/>
            <a:ext cx="578477" cy="763600"/>
          </a:xfrm>
          <a:prstGeom prst="rect">
            <a:avLst/>
          </a:prstGeom>
          <a:noFill/>
          <a:ln>
            <a:noFill/>
          </a:ln>
        </p:spPr>
      </p:pic>
      <p:sp>
        <p:nvSpPr>
          <p:cNvPr id="220" name="Google Shape;220;p20"/>
          <p:cNvSpPr/>
          <p:nvPr/>
        </p:nvSpPr>
        <p:spPr>
          <a:xfrm>
            <a:off x="0" y="510918"/>
            <a:ext cx="393600" cy="520200"/>
          </a:xfrm>
          <a:prstGeom prst="rect">
            <a:avLst/>
          </a:prstGeom>
          <a:solidFill>
            <a:srgbClr val="F472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3"/>
          <p:cNvSpPr txBox="1">
            <a:spLocks noGrp="1"/>
          </p:cNvSpPr>
          <p:nvPr>
            <p:ph type="title" idx="4294967295"/>
          </p:nvPr>
        </p:nvSpPr>
        <p:spPr>
          <a:xfrm>
            <a:off x="203700" y="3021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Sample Summary</a:t>
            </a:r>
            <a:endParaRPr>
              <a:solidFill>
                <a:srgbClr val="FFFFFF"/>
              </a:solidFill>
            </a:endParaRPr>
          </a:p>
        </p:txBody>
      </p:sp>
      <p:pic>
        <p:nvPicPr>
          <p:cNvPr id="928" name="Google Shape;928;p83"/>
          <p:cNvPicPr preferRelativeResize="0"/>
          <p:nvPr/>
        </p:nvPicPr>
        <p:blipFill>
          <a:blip r:embed="rId3">
            <a:alphaModFix/>
          </a:blip>
          <a:stretch>
            <a:fillRect/>
          </a:stretch>
        </p:blipFill>
        <p:spPr>
          <a:xfrm>
            <a:off x="290950" y="1204575"/>
            <a:ext cx="11623225" cy="5300426"/>
          </a:xfrm>
          <a:prstGeom prst="rect">
            <a:avLst/>
          </a:prstGeom>
          <a:noFill/>
          <a:ln>
            <a:noFill/>
          </a:ln>
        </p:spPr>
      </p:pic>
      <p:sp>
        <p:nvSpPr>
          <p:cNvPr id="929" name="Google Shape;929;p83"/>
          <p:cNvSpPr txBox="1">
            <a:spLocks noGrp="1"/>
          </p:cNvSpPr>
          <p:nvPr>
            <p:ph type="body" idx="4294967295"/>
          </p:nvPr>
        </p:nvSpPr>
        <p:spPr>
          <a:xfrm>
            <a:off x="814475" y="1283525"/>
            <a:ext cx="7349700" cy="2508600"/>
          </a:xfrm>
          <a:prstGeom prst="rect">
            <a:avLst/>
          </a:prstGeom>
          <a:noFill/>
          <a:ln w="3810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1000"/>
              </a:spcBef>
              <a:spcAft>
                <a:spcPts val="0"/>
              </a:spcAft>
              <a:buNone/>
            </a:pPr>
            <a:r>
              <a:rPr lang="en"/>
              <a:t>Store side, Brand8, the policy control group doesn't cover product categories: 3,8,11,18,19,20, 17(only one data), we are unable to compare the return policy change for these product categories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4"/>
          <p:cNvSpPr txBox="1">
            <a:spLocks noGrp="1"/>
          </p:cNvSpPr>
          <p:nvPr>
            <p:ph type="title" idx="4294967295"/>
          </p:nvPr>
        </p:nvSpPr>
        <p:spPr>
          <a:xfrm>
            <a:off x="339400" y="23141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Results - Visual Overview</a:t>
            </a:r>
            <a:endParaRPr>
              <a:solidFill>
                <a:srgbClr val="FFFFFF"/>
              </a:solidFill>
            </a:endParaRPr>
          </a:p>
          <a:p>
            <a:pPr marL="457200" lvl="0" indent="-508000" algn="l" rtl="0">
              <a:lnSpc>
                <a:spcPct val="90000"/>
              </a:lnSpc>
              <a:spcBef>
                <a:spcPts val="0"/>
              </a:spcBef>
              <a:spcAft>
                <a:spcPts val="0"/>
              </a:spcAft>
              <a:buClr>
                <a:srgbClr val="FFFFFF"/>
              </a:buClr>
              <a:buSzPts val="4400"/>
              <a:buChar char="❏"/>
            </a:pPr>
            <a:r>
              <a:rPr lang="en">
                <a:solidFill>
                  <a:srgbClr val="FFFFFF"/>
                </a:solidFill>
              </a:rPr>
              <a:t>  Store</a:t>
            </a:r>
            <a:endParaRPr>
              <a:solidFill>
                <a:srgbClr val="FFFFFF"/>
              </a:solidFill>
            </a:endParaRPr>
          </a:p>
        </p:txBody>
      </p:sp>
      <p:sp>
        <p:nvSpPr>
          <p:cNvPr id="936" name="Google Shape;936;p84"/>
          <p:cNvSpPr txBox="1"/>
          <p:nvPr/>
        </p:nvSpPr>
        <p:spPr>
          <a:xfrm>
            <a:off x="6725700" y="5819725"/>
            <a:ext cx="5390100" cy="827400"/>
          </a:xfrm>
          <a:prstGeom prst="rect">
            <a:avLst/>
          </a:prstGeom>
          <a:noFill/>
          <a:ln>
            <a:noFill/>
          </a:ln>
        </p:spPr>
        <p:txBody>
          <a:bodyPr spcFirstLastPara="1" wrap="square" lIns="91425" tIns="91425" rIns="91425" bIns="91425" anchor="ctr" anchorCtr="0">
            <a:noAutofit/>
          </a:bodyPr>
          <a:lstStyle/>
          <a:p>
            <a:pPr marL="457200" lvl="0" indent="-279400" algn="l" rtl="0">
              <a:spcBef>
                <a:spcPts val="0"/>
              </a:spcBef>
              <a:spcAft>
                <a:spcPts val="0"/>
              </a:spcAft>
              <a:buClr>
                <a:srgbClr val="FFFFFF"/>
              </a:buClr>
              <a:buSzPts val="800"/>
              <a:buAutoNum type="arabicPeriod"/>
            </a:pPr>
            <a:endParaRPr sz="800"/>
          </a:p>
        </p:txBody>
      </p:sp>
      <p:pic>
        <p:nvPicPr>
          <p:cNvPr id="937" name="Google Shape;937;p84"/>
          <p:cNvPicPr preferRelativeResize="0"/>
          <p:nvPr/>
        </p:nvPicPr>
        <p:blipFill>
          <a:blip r:embed="rId3">
            <a:alphaModFix/>
          </a:blip>
          <a:stretch>
            <a:fillRect/>
          </a:stretch>
        </p:blipFill>
        <p:spPr>
          <a:xfrm>
            <a:off x="2836175" y="994925"/>
            <a:ext cx="8863925" cy="5501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85"/>
          <p:cNvPicPr preferRelativeResize="0"/>
          <p:nvPr/>
        </p:nvPicPr>
        <p:blipFill>
          <a:blip r:embed="rId3">
            <a:alphaModFix/>
          </a:blip>
          <a:stretch>
            <a:fillRect/>
          </a:stretch>
        </p:blipFill>
        <p:spPr>
          <a:xfrm>
            <a:off x="2793225" y="1550025"/>
            <a:ext cx="8925725" cy="4949725"/>
          </a:xfrm>
          <a:prstGeom prst="rect">
            <a:avLst/>
          </a:prstGeom>
          <a:noFill/>
          <a:ln>
            <a:noFill/>
          </a:ln>
        </p:spPr>
      </p:pic>
      <p:sp>
        <p:nvSpPr>
          <p:cNvPr id="944" name="Google Shape;944;p8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Results - Visual Demonstration</a:t>
            </a:r>
            <a:endParaRPr>
              <a:solidFill>
                <a:srgbClr val="FFFFFF"/>
              </a:solidFill>
            </a:endParaRPr>
          </a:p>
          <a:p>
            <a:pPr marL="457200" lvl="0" indent="-508000" algn="l" rtl="0">
              <a:lnSpc>
                <a:spcPct val="90000"/>
              </a:lnSpc>
              <a:spcBef>
                <a:spcPts val="0"/>
              </a:spcBef>
              <a:spcAft>
                <a:spcPts val="0"/>
              </a:spcAft>
              <a:buClr>
                <a:srgbClr val="FFFFFF"/>
              </a:buClr>
              <a:buSzPts val="4400"/>
              <a:buChar char="❏"/>
            </a:pPr>
            <a:r>
              <a:rPr lang="en">
                <a:solidFill>
                  <a:srgbClr val="FFFFFF"/>
                </a:solidFill>
              </a:rPr>
              <a:t>Online</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950" name="Google Shape;950;p86"/>
          <p:cNvPicPr preferRelativeResize="0"/>
          <p:nvPr/>
        </p:nvPicPr>
        <p:blipFill>
          <a:blip r:embed="rId3">
            <a:alphaModFix/>
          </a:blip>
          <a:stretch>
            <a:fillRect/>
          </a:stretch>
        </p:blipFill>
        <p:spPr>
          <a:xfrm>
            <a:off x="581025" y="196350"/>
            <a:ext cx="11029950" cy="5200650"/>
          </a:xfrm>
          <a:prstGeom prst="rect">
            <a:avLst/>
          </a:prstGeom>
          <a:noFill/>
          <a:ln>
            <a:noFill/>
          </a:ln>
        </p:spPr>
      </p:pic>
      <p:sp>
        <p:nvSpPr>
          <p:cNvPr id="951" name="Google Shape;951;p86"/>
          <p:cNvSpPr txBox="1"/>
          <p:nvPr/>
        </p:nvSpPr>
        <p:spPr>
          <a:xfrm>
            <a:off x="5990325" y="5314375"/>
            <a:ext cx="6201600" cy="1544100"/>
          </a:xfrm>
          <a:prstGeom prst="rect">
            <a:avLst/>
          </a:prstGeom>
          <a:noFill/>
          <a:ln>
            <a:noFill/>
          </a:ln>
        </p:spPr>
        <p:txBody>
          <a:bodyPr spcFirstLastPara="1" wrap="square" lIns="91425" tIns="91425" rIns="91425" bIns="91425" anchor="ctr" anchorCtr="0">
            <a:noAutofit/>
          </a:bodyPr>
          <a:lstStyle/>
          <a:p>
            <a:pPr marL="457200" lvl="0" indent="-292100" algn="l" rtl="0">
              <a:spcBef>
                <a:spcPts val="0"/>
              </a:spcBef>
              <a:spcAft>
                <a:spcPts val="0"/>
              </a:spcAft>
              <a:buClr>
                <a:srgbClr val="FFFFFF"/>
              </a:buClr>
              <a:buSzPts val="1000"/>
              <a:buAutoNum type="arabicPeriod"/>
            </a:pPr>
            <a:r>
              <a:rPr lang="en" sz="1000">
                <a:solidFill>
                  <a:srgbClr val="FFFFFF"/>
                </a:solidFill>
              </a:rPr>
              <a:t>For BM_Store, Category 3-Solitaires, 8-In House Special Event, 11-Diamond Solitaires Jewelry, 16-Estate. 17-Events, 18-Trade ins, 19-Repair / Warranty, 20-Diamond Wedding Band</a:t>
            </a:r>
            <a:endParaRPr sz="1000">
              <a:solidFill>
                <a:srgbClr val="FFFFFF"/>
              </a:solidFill>
            </a:endParaRPr>
          </a:p>
          <a:p>
            <a:pPr marL="457200" lvl="0" indent="-292100" algn="l" rtl="0">
              <a:spcBef>
                <a:spcPts val="0"/>
              </a:spcBef>
              <a:spcAft>
                <a:spcPts val="0"/>
              </a:spcAft>
              <a:buClr>
                <a:srgbClr val="FFFFFF"/>
              </a:buClr>
              <a:buSzPts val="1000"/>
              <a:buAutoNum type="arabicPeriod"/>
            </a:pPr>
            <a:r>
              <a:rPr lang="en" sz="1000">
                <a:solidFill>
                  <a:srgbClr val="FFFFFF"/>
                </a:solidFill>
              </a:rPr>
              <a:t>All coefficients are significant; if insignificant, then 0.</a:t>
            </a:r>
            <a:endParaRPr sz="1000">
              <a:solidFill>
                <a:srgbClr val="FFFFFF"/>
              </a:solidFill>
            </a:endParaRPr>
          </a:p>
          <a:p>
            <a:pPr marL="457200" lvl="0" indent="-292100" algn="l" rtl="0">
              <a:spcBef>
                <a:spcPts val="0"/>
              </a:spcBef>
              <a:spcAft>
                <a:spcPts val="0"/>
              </a:spcAft>
              <a:buClr>
                <a:srgbClr val="FFFFFF"/>
              </a:buClr>
              <a:buSzPts val="1000"/>
              <a:buAutoNum type="arabicPeriod"/>
            </a:pPr>
            <a:r>
              <a:rPr lang="en" sz="1000">
                <a:solidFill>
                  <a:srgbClr val="FFFFFF"/>
                </a:solidFill>
              </a:rPr>
              <a:t>Due to Negative Binomial Model, the actual change should be the coefficient of the key independent variable, beta, minus one = beta-1 (excluding the insignificant ones --- the 0’s).</a:t>
            </a:r>
            <a:endParaRPr sz="1000"/>
          </a:p>
        </p:txBody>
      </p:sp>
      <p:pic>
        <p:nvPicPr>
          <p:cNvPr id="952" name="Google Shape;952;p86"/>
          <p:cNvPicPr preferRelativeResize="0"/>
          <p:nvPr/>
        </p:nvPicPr>
        <p:blipFill>
          <a:blip r:embed="rId4">
            <a:alphaModFix/>
          </a:blip>
          <a:stretch>
            <a:fillRect/>
          </a:stretch>
        </p:blipFill>
        <p:spPr>
          <a:xfrm>
            <a:off x="2659425" y="5695900"/>
            <a:ext cx="3267075" cy="781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7"/>
          <p:cNvSpPr txBox="1">
            <a:spLocks noGrp="1"/>
          </p:cNvSpPr>
          <p:nvPr>
            <p:ph type="title" idx="4294967295"/>
          </p:nvPr>
        </p:nvSpPr>
        <p:spPr>
          <a:xfrm>
            <a:off x="415600" y="4409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   Conclusion</a:t>
            </a:r>
            <a:endParaRPr>
              <a:solidFill>
                <a:srgbClr val="FFFFFF"/>
              </a:solidFill>
            </a:endParaRPr>
          </a:p>
        </p:txBody>
      </p:sp>
      <p:sp>
        <p:nvSpPr>
          <p:cNvPr id="959" name="Google Shape;959;p87"/>
          <p:cNvSpPr txBox="1">
            <a:spLocks noGrp="1"/>
          </p:cNvSpPr>
          <p:nvPr>
            <p:ph type="body" idx="4294967295"/>
          </p:nvPr>
        </p:nvSpPr>
        <p:spPr>
          <a:xfrm>
            <a:off x="765050" y="1344700"/>
            <a:ext cx="10673100" cy="4718100"/>
          </a:xfrm>
          <a:prstGeom prst="rect">
            <a:avLst/>
          </a:prstGeom>
          <a:ln w="76200" cap="flat" cmpd="sng">
            <a:solidFill>
              <a:srgbClr val="FFD966"/>
            </a:solidFill>
            <a:prstDash val="dot"/>
            <a:round/>
            <a:headEnd type="none" w="sm" len="sm"/>
            <a:tailEnd type="none" w="sm" len="sm"/>
          </a:ln>
        </p:spPr>
        <p:txBody>
          <a:bodyPr spcFirstLastPara="1" wrap="square" lIns="91425" tIns="45700" rIns="91425" bIns="45700" anchor="t" anchorCtr="0">
            <a:noAutofit/>
          </a:bodyPr>
          <a:lstStyle/>
          <a:p>
            <a:pPr marL="914400" lvl="0" indent="-406400" algn="l" rtl="0">
              <a:spcBef>
                <a:spcPts val="1000"/>
              </a:spcBef>
              <a:spcAft>
                <a:spcPts val="0"/>
              </a:spcAft>
              <a:buClr>
                <a:srgbClr val="FFFFFF"/>
              </a:buClr>
              <a:buSzPts val="2800"/>
              <a:buChar char="❏"/>
            </a:pPr>
            <a:r>
              <a:rPr lang="en" b="1">
                <a:solidFill>
                  <a:srgbClr val="FFFFFF"/>
                </a:solidFill>
              </a:rPr>
              <a:t>Overall</a:t>
            </a:r>
            <a:r>
              <a:rPr lang="en">
                <a:solidFill>
                  <a:srgbClr val="FFFFFF"/>
                </a:solidFill>
              </a:rPr>
              <a:t>: the BM Stores were significantly negatively affected by the reduce of return policy across most of the product categories, resulting lower value and quantity of sales as well as lower value and quantity of return</a:t>
            </a:r>
            <a:r>
              <a:rPr lang="en" baseline="30000">
                <a:solidFill>
                  <a:srgbClr val="FFFFFF"/>
                </a:solidFill>
              </a:rPr>
              <a:t>1</a:t>
            </a:r>
            <a:r>
              <a:rPr lang="en">
                <a:solidFill>
                  <a:srgbClr val="FFFFFF"/>
                </a:solidFill>
              </a:rPr>
              <a:t>.   </a:t>
            </a:r>
            <a:endParaRPr>
              <a:solidFill>
                <a:srgbClr val="FFFFFF"/>
              </a:solidFill>
            </a:endParaRPr>
          </a:p>
          <a:p>
            <a:pPr marL="914400" lvl="0" indent="-406400" algn="l" rtl="0">
              <a:spcBef>
                <a:spcPts val="0"/>
              </a:spcBef>
              <a:spcAft>
                <a:spcPts val="0"/>
              </a:spcAft>
              <a:buClr>
                <a:srgbClr val="FFFFFF"/>
              </a:buClr>
              <a:buSzPts val="2800"/>
              <a:buChar char="❏"/>
            </a:pPr>
            <a:r>
              <a:rPr lang="en" b="1">
                <a:solidFill>
                  <a:srgbClr val="FFFFFF"/>
                </a:solidFill>
              </a:rPr>
              <a:t>Physical Store’s</a:t>
            </a:r>
            <a:r>
              <a:rPr lang="en">
                <a:solidFill>
                  <a:srgbClr val="FFFFFF"/>
                </a:solidFill>
              </a:rPr>
              <a:t> reduction on return value and quantity outweighed the loss on sales value and quantity proportionally, meaning customers have not return as easily as before the policy took place.</a:t>
            </a:r>
            <a:endParaRPr>
              <a:solidFill>
                <a:srgbClr val="FFFFFF"/>
              </a:solidFill>
            </a:endParaRPr>
          </a:p>
          <a:p>
            <a:pPr marL="914400" lvl="0" indent="-406400" algn="l" rtl="0">
              <a:spcBef>
                <a:spcPts val="0"/>
              </a:spcBef>
              <a:spcAft>
                <a:spcPts val="0"/>
              </a:spcAft>
              <a:buClr>
                <a:srgbClr val="FFFFFF"/>
              </a:buClr>
              <a:buSzPts val="2800"/>
              <a:buChar char="❏"/>
            </a:pPr>
            <a:r>
              <a:rPr lang="en" b="1">
                <a:solidFill>
                  <a:srgbClr val="FFFFFF"/>
                </a:solidFill>
              </a:rPr>
              <a:t>Online Stores</a:t>
            </a:r>
            <a:r>
              <a:rPr lang="en">
                <a:solidFill>
                  <a:srgbClr val="FFFFFF"/>
                </a:solidFill>
              </a:rPr>
              <a:t> were negligibly affected by the change of return policy, as most of the changes remain </a:t>
            </a:r>
            <a:r>
              <a:rPr lang="en" u="sng">
                <a:solidFill>
                  <a:srgbClr val="FFFFFF"/>
                </a:solidFill>
              </a:rPr>
              <a:t>insignificant</a:t>
            </a:r>
            <a:r>
              <a:rPr lang="en">
                <a:solidFill>
                  <a:srgbClr val="FFFFFF"/>
                </a:solidFill>
              </a:rPr>
              <a:t>.</a:t>
            </a:r>
            <a:endParaRPr>
              <a:solidFill>
                <a:srgbClr val="FFFFFF"/>
              </a:solidFill>
            </a:endParaRPr>
          </a:p>
        </p:txBody>
      </p:sp>
      <p:sp>
        <p:nvSpPr>
          <p:cNvPr id="960" name="Google Shape;960;p87"/>
          <p:cNvSpPr txBox="1"/>
          <p:nvPr/>
        </p:nvSpPr>
        <p:spPr>
          <a:xfrm>
            <a:off x="7721750" y="6062925"/>
            <a:ext cx="4321800" cy="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1.Note: a negative impact on return value &amp; quantity, or having less returns, is desired by the firm.</a:t>
            </a:r>
            <a:endParaRPr>
              <a:solidFill>
                <a:srgbClr val="FFFFFF"/>
              </a:solidFill>
            </a:endParaRPr>
          </a:p>
        </p:txBody>
      </p:sp>
      <p:sp>
        <p:nvSpPr>
          <p:cNvPr id="961" name="Google Shape;961;p87"/>
          <p:cNvSpPr/>
          <p:nvPr/>
        </p:nvSpPr>
        <p:spPr>
          <a:xfrm>
            <a:off x="0" y="5871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8"/>
          <p:cNvSpPr txBox="1">
            <a:spLocks noGrp="1"/>
          </p:cNvSpPr>
          <p:nvPr>
            <p:ph type="title" idx="4294967295"/>
          </p:nvPr>
        </p:nvSpPr>
        <p:spPr>
          <a:xfrm>
            <a:off x="415600" y="4409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rgbClr val="FFFFFF"/>
                </a:solidFill>
              </a:rPr>
              <a:t>   Conclusion - Product Level</a:t>
            </a:r>
            <a:endParaRPr>
              <a:solidFill>
                <a:srgbClr val="FFFFFF"/>
              </a:solidFill>
            </a:endParaRPr>
          </a:p>
        </p:txBody>
      </p:sp>
      <p:sp>
        <p:nvSpPr>
          <p:cNvPr id="968" name="Google Shape;968;p88"/>
          <p:cNvSpPr txBox="1">
            <a:spLocks noGrp="1"/>
          </p:cNvSpPr>
          <p:nvPr>
            <p:ph type="body" idx="4294967295"/>
          </p:nvPr>
        </p:nvSpPr>
        <p:spPr>
          <a:xfrm>
            <a:off x="415600" y="1384233"/>
            <a:ext cx="11360700" cy="4555200"/>
          </a:xfrm>
          <a:prstGeom prst="rect">
            <a:avLst/>
          </a:prstGeom>
        </p:spPr>
        <p:txBody>
          <a:bodyPr spcFirstLastPara="1" wrap="square" lIns="91425" tIns="45700" rIns="91425" bIns="45700" anchor="t" anchorCtr="0">
            <a:noAutofit/>
          </a:bodyPr>
          <a:lstStyle/>
          <a:p>
            <a:pPr marL="914400" lvl="0" indent="-406400" algn="l" rtl="0">
              <a:spcBef>
                <a:spcPts val="1000"/>
              </a:spcBef>
              <a:spcAft>
                <a:spcPts val="0"/>
              </a:spcAft>
              <a:buClr>
                <a:schemeClr val="lt1"/>
              </a:buClr>
              <a:buSzPts val="2800"/>
              <a:buChar char="❏"/>
            </a:pPr>
            <a:r>
              <a:rPr lang="en">
                <a:solidFill>
                  <a:schemeClr val="lt1"/>
                </a:solidFill>
              </a:rPr>
              <a:t>Gold Earrings is the most affected product under the new return policy. The value and quantity of sales and return decreased seemingly with the same proportion, complimented by a drastic decrease on sale through the online channel.  A possible conclusion is customers lost the interest on gold earrings due to the new return policy.</a:t>
            </a:r>
            <a:endParaRPr>
              <a:solidFill>
                <a:schemeClr val="lt1"/>
              </a:solidFill>
            </a:endParaRPr>
          </a:p>
          <a:p>
            <a:pPr marL="914400" lvl="0" indent="0" algn="l" rtl="0">
              <a:spcBef>
                <a:spcPts val="1000"/>
              </a:spcBef>
              <a:spcAft>
                <a:spcPts val="0"/>
              </a:spcAft>
              <a:buNone/>
            </a:pPr>
            <a:endParaRPr>
              <a:solidFill>
                <a:schemeClr val="lt1"/>
              </a:solidFill>
            </a:endParaRPr>
          </a:p>
          <a:p>
            <a:pPr marL="914400" lvl="0" indent="-406400" algn="l" rtl="0">
              <a:spcBef>
                <a:spcPts val="1000"/>
              </a:spcBef>
              <a:spcAft>
                <a:spcPts val="0"/>
              </a:spcAft>
              <a:buClr>
                <a:schemeClr val="lt1"/>
              </a:buClr>
              <a:buSzPts val="2800"/>
              <a:buChar char="❏"/>
            </a:pPr>
            <a:r>
              <a:rPr lang="en">
                <a:solidFill>
                  <a:schemeClr val="lt1"/>
                </a:solidFill>
              </a:rPr>
              <a:t>While products such as Semiprecious, Diamond Fashion, Specialized Jewelry enjoying a dramatic decrease of returns, their sales remained a steady level or even improved. </a:t>
            </a:r>
            <a:endParaRPr>
              <a:solidFill>
                <a:schemeClr val="lt1"/>
              </a:solidFill>
            </a:endParaRPr>
          </a:p>
          <a:p>
            <a:pPr marL="0" lvl="0" indent="0" algn="l" rtl="0">
              <a:spcBef>
                <a:spcPts val="1000"/>
              </a:spcBef>
              <a:spcAft>
                <a:spcPts val="0"/>
              </a:spcAft>
              <a:buNone/>
            </a:pPr>
            <a:endParaRPr/>
          </a:p>
        </p:txBody>
      </p:sp>
      <p:sp>
        <p:nvSpPr>
          <p:cNvPr id="969" name="Google Shape;969;p88"/>
          <p:cNvSpPr txBox="1">
            <a:spLocks noGrp="1"/>
          </p:cNvSpPr>
          <p:nvPr>
            <p:ph type="body" idx="4294967295"/>
          </p:nvPr>
        </p:nvSpPr>
        <p:spPr>
          <a:xfrm>
            <a:off x="765050" y="1344700"/>
            <a:ext cx="11011200" cy="4718100"/>
          </a:xfrm>
          <a:prstGeom prst="rect">
            <a:avLst/>
          </a:prstGeom>
          <a:ln w="76200" cap="flat" cmpd="sng">
            <a:solidFill>
              <a:srgbClr val="FFD966"/>
            </a:solidFill>
            <a:prstDash val="dot"/>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None/>
            </a:pPr>
            <a:r>
              <a:rPr lang="en">
                <a:solidFill>
                  <a:srgbClr val="FFFFFF"/>
                </a:solidFill>
              </a:rPr>
              <a:t> </a:t>
            </a:r>
            <a:endParaRPr>
              <a:solidFill>
                <a:srgbClr val="FFFFFF"/>
              </a:solidFill>
            </a:endParaRPr>
          </a:p>
        </p:txBody>
      </p:sp>
      <p:sp>
        <p:nvSpPr>
          <p:cNvPr id="970" name="Google Shape;970;p88"/>
          <p:cNvSpPr/>
          <p:nvPr/>
        </p:nvSpPr>
        <p:spPr>
          <a:xfrm>
            <a:off x="0" y="587118"/>
            <a:ext cx="393600" cy="520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9"/>
          <p:cNvSpPr txBox="1"/>
          <p:nvPr/>
        </p:nvSpPr>
        <p:spPr>
          <a:xfrm>
            <a:off x="4644488" y="508609"/>
            <a:ext cx="3103500" cy="677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4400"/>
              <a:buFont typeface="Arial"/>
              <a:buNone/>
            </a:pPr>
            <a:r>
              <a:rPr lang="en" sz="4400" b="1">
                <a:solidFill>
                  <a:schemeClr val="lt1"/>
                </a:solidFill>
                <a:latin typeface="Arial"/>
                <a:ea typeface="Arial"/>
                <a:cs typeface="Arial"/>
                <a:sym typeface="Arial"/>
              </a:rPr>
              <a:t>CONTENTS</a:t>
            </a:r>
            <a:endParaRPr sz="4400" b="1">
              <a:solidFill>
                <a:schemeClr val="lt1"/>
              </a:solidFill>
              <a:latin typeface="Arial"/>
              <a:ea typeface="Arial"/>
              <a:cs typeface="Arial"/>
              <a:sym typeface="Arial"/>
            </a:endParaRPr>
          </a:p>
        </p:txBody>
      </p:sp>
      <p:cxnSp>
        <p:nvCxnSpPr>
          <p:cNvPr id="976" name="Google Shape;976;p89"/>
          <p:cNvCxnSpPr/>
          <p:nvPr/>
        </p:nvCxnSpPr>
        <p:spPr>
          <a:xfrm>
            <a:off x="3669596" y="1185717"/>
            <a:ext cx="5053200" cy="0"/>
          </a:xfrm>
          <a:prstGeom prst="straightConnector1">
            <a:avLst/>
          </a:prstGeom>
          <a:noFill/>
          <a:ln w="9525" cap="flat" cmpd="sng">
            <a:solidFill>
              <a:schemeClr val="lt1"/>
            </a:solidFill>
            <a:prstDash val="solid"/>
            <a:miter lim="800000"/>
            <a:headEnd type="none" w="sm" len="sm"/>
            <a:tailEnd type="none" w="sm" len="sm"/>
          </a:ln>
        </p:spPr>
      </p:cxnSp>
      <p:sp>
        <p:nvSpPr>
          <p:cNvPr id="977" name="Google Shape;977;p89"/>
          <p:cNvSpPr txBox="1"/>
          <p:nvPr/>
        </p:nvSpPr>
        <p:spPr>
          <a:xfrm>
            <a:off x="2376887" y="2183370"/>
            <a:ext cx="1641600" cy="176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29B9A6"/>
              </a:buClr>
              <a:buSzPts val="11500"/>
              <a:buFont typeface="Arial"/>
              <a:buNone/>
            </a:pPr>
            <a:r>
              <a:rPr lang="en" sz="11500" b="1">
                <a:solidFill>
                  <a:srgbClr val="29B9A6"/>
                </a:solidFill>
                <a:latin typeface="Arial"/>
                <a:ea typeface="Arial"/>
                <a:cs typeface="Arial"/>
                <a:sym typeface="Arial"/>
              </a:rPr>
              <a:t>03</a:t>
            </a:r>
            <a:endParaRPr sz="11500" b="1" i="0" u="none" strike="noStrike" cap="none">
              <a:solidFill>
                <a:srgbClr val="29B9A6"/>
              </a:solidFill>
              <a:latin typeface="Arial"/>
              <a:ea typeface="Arial"/>
              <a:cs typeface="Arial"/>
              <a:sym typeface="Arial"/>
            </a:endParaRPr>
          </a:p>
        </p:txBody>
      </p:sp>
      <p:sp>
        <p:nvSpPr>
          <p:cNvPr id="978" name="Google Shape;978;p89"/>
          <p:cNvSpPr txBox="1"/>
          <p:nvPr/>
        </p:nvSpPr>
        <p:spPr>
          <a:xfrm>
            <a:off x="3960811" y="2976522"/>
            <a:ext cx="3887700" cy="708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4000" b="1">
                <a:solidFill>
                  <a:schemeClr val="lt1"/>
                </a:solidFill>
              </a:rPr>
              <a:t>Limitations</a:t>
            </a:r>
            <a:endParaRPr/>
          </a:p>
        </p:txBody>
      </p:sp>
      <p:sp>
        <p:nvSpPr>
          <p:cNvPr id="979" name="Google Shape;979;p89"/>
          <p:cNvSpPr txBox="1"/>
          <p:nvPr/>
        </p:nvSpPr>
        <p:spPr>
          <a:xfrm>
            <a:off x="3960811" y="2483453"/>
            <a:ext cx="2371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200" b="1" i="1">
                <a:solidFill>
                  <a:schemeClr val="lt1"/>
                </a:solidFill>
                <a:latin typeface="Arial"/>
                <a:ea typeface="Arial"/>
                <a:cs typeface="Arial"/>
                <a:sym typeface="Arial"/>
              </a:rPr>
              <a:t>Part Three</a:t>
            </a:r>
            <a:endParaRPr sz="3200" b="1" i="1">
              <a:solidFill>
                <a:schemeClr val="lt1"/>
              </a:solidFill>
              <a:latin typeface="Arial"/>
              <a:ea typeface="Arial"/>
              <a:cs typeface="Arial"/>
              <a:sym typeface="Arial"/>
            </a:endParaRPr>
          </a:p>
        </p:txBody>
      </p:sp>
      <p:grpSp>
        <p:nvGrpSpPr>
          <p:cNvPr id="980" name="Google Shape;980;p89"/>
          <p:cNvGrpSpPr/>
          <p:nvPr/>
        </p:nvGrpSpPr>
        <p:grpSpPr>
          <a:xfrm rot="-9708471">
            <a:off x="7788839" y="2242927"/>
            <a:ext cx="3207463" cy="2301571"/>
            <a:chOff x="888974" y="457822"/>
            <a:chExt cx="3207513" cy="2301607"/>
          </a:xfrm>
        </p:grpSpPr>
        <p:sp>
          <p:nvSpPr>
            <p:cNvPr id="981" name="Google Shape;981;p89"/>
            <p:cNvSpPr/>
            <p:nvPr/>
          </p:nvSpPr>
          <p:spPr>
            <a:xfrm rot="-2656279">
              <a:off x="2822885" y="2021249"/>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82" name="Google Shape;982;p89"/>
            <p:cNvSpPr/>
            <p:nvPr/>
          </p:nvSpPr>
          <p:spPr>
            <a:xfrm rot="3677155">
              <a:off x="2802283" y="1181913"/>
              <a:ext cx="397137" cy="342356"/>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83" name="Google Shape;983;p89"/>
            <p:cNvSpPr/>
            <p:nvPr/>
          </p:nvSpPr>
          <p:spPr>
            <a:xfrm rot="9481152">
              <a:off x="3485987" y="2487818"/>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84" name="Google Shape;984;p89"/>
            <p:cNvSpPr/>
            <p:nvPr/>
          </p:nvSpPr>
          <p:spPr>
            <a:xfrm rot="1020870">
              <a:off x="1218190" y="749232"/>
              <a:ext cx="945274" cy="814788"/>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85" name="Google Shape;985;p89"/>
            <p:cNvSpPr/>
            <p:nvPr/>
          </p:nvSpPr>
          <p:spPr>
            <a:xfrm rot="1020941">
              <a:off x="1105468" y="607676"/>
              <a:ext cx="1175874" cy="1013693"/>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86" name="Google Shape;986;p89"/>
            <p:cNvSpPr/>
            <p:nvPr/>
          </p:nvSpPr>
          <p:spPr>
            <a:xfrm rot="-2782592">
              <a:off x="912726" y="1383930"/>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89"/>
            <p:cNvSpPr/>
            <p:nvPr/>
          </p:nvSpPr>
          <p:spPr>
            <a:xfrm rot="-2782592">
              <a:off x="1788986" y="565759"/>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89"/>
            <p:cNvSpPr/>
            <p:nvPr/>
          </p:nvSpPr>
          <p:spPr>
            <a:xfrm rot="-2782592">
              <a:off x="2041033" y="1708205"/>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9" name="Google Shape;989;p89"/>
            <p:cNvGrpSpPr/>
            <p:nvPr/>
          </p:nvGrpSpPr>
          <p:grpSpPr>
            <a:xfrm rot="8977039">
              <a:off x="3549600" y="1965564"/>
              <a:ext cx="483070" cy="383527"/>
              <a:chOff x="2780377" y="1204811"/>
              <a:chExt cx="1005861" cy="798590"/>
            </a:xfrm>
          </p:grpSpPr>
          <p:sp>
            <p:nvSpPr>
              <p:cNvPr id="990" name="Google Shape;990;p89"/>
              <p:cNvSpPr/>
              <p:nvPr/>
            </p:nvSpPr>
            <p:spPr>
              <a:xfrm rot="-2656279">
                <a:off x="2822885" y="1265221"/>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991" name="Google Shape;991;p89"/>
              <p:cNvSpPr/>
              <p:nvPr/>
            </p:nvSpPr>
            <p:spPr>
              <a:xfrm rot="9481152">
                <a:off x="3485987" y="1731790"/>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grpSp>
      </p:grpSp>
      <p:cxnSp>
        <p:nvCxnSpPr>
          <p:cNvPr id="992" name="Google Shape;992;p89"/>
          <p:cNvCxnSpPr/>
          <p:nvPr/>
        </p:nvCxnSpPr>
        <p:spPr>
          <a:xfrm rot="10800000">
            <a:off x="145" y="4110074"/>
            <a:ext cx="6331800" cy="0"/>
          </a:xfrm>
          <a:prstGeom prst="straightConnector1">
            <a:avLst/>
          </a:prstGeom>
          <a:noFill/>
          <a:ln w="19050" cap="sq" cmpd="sng">
            <a:solidFill>
              <a:srgbClr val="29B9A6"/>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92"/>
                                        </p:tgtEl>
                                        <p:attrNameLst>
                                          <p:attrName>style.visibility</p:attrName>
                                        </p:attrNameLst>
                                      </p:cBhvr>
                                      <p:to>
                                        <p:strVal val="visible"/>
                                      </p:to>
                                    </p:set>
                                    <p:anim calcmode="lin" valueType="num">
                                      <p:cBhvr additive="base">
                                        <p:cTn id="7" dur="500"/>
                                        <p:tgtEl>
                                          <p:spTgt spid="9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90"/>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   Limitation</a:t>
            </a:r>
            <a:endParaRPr>
              <a:solidFill>
                <a:srgbClr val="FFFFFF"/>
              </a:solidFill>
            </a:endParaRPr>
          </a:p>
        </p:txBody>
      </p:sp>
      <p:sp>
        <p:nvSpPr>
          <p:cNvPr id="999" name="Google Shape;999;p90"/>
          <p:cNvSpPr txBox="1">
            <a:spLocks noGrp="1"/>
          </p:cNvSpPr>
          <p:nvPr>
            <p:ph type="body" idx="4294967295"/>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457200" lvl="0" indent="-457200" algn="l" rtl="0">
              <a:lnSpc>
                <a:spcPct val="90000"/>
              </a:lnSpc>
              <a:spcBef>
                <a:spcPts val="0"/>
              </a:spcBef>
              <a:spcAft>
                <a:spcPts val="0"/>
              </a:spcAft>
              <a:buClr>
                <a:srgbClr val="FFFFFF"/>
              </a:buClr>
              <a:buSzPts val="3600"/>
              <a:buAutoNum type="arabicPeriod"/>
            </a:pPr>
            <a:r>
              <a:rPr lang="en" sz="3600">
                <a:solidFill>
                  <a:srgbClr val="FFFFFF"/>
                </a:solidFill>
              </a:rPr>
              <a:t>Analysis Results from Question 2：in physical stores, sales(without product categories) is against intuition </a:t>
            </a:r>
            <a:endParaRPr sz="3600">
              <a:solidFill>
                <a:srgbClr val="FFFFFF"/>
              </a:solidFill>
            </a:endParaRPr>
          </a:p>
          <a:p>
            <a:pPr marL="457200" lvl="0" indent="0" algn="l" rtl="0">
              <a:lnSpc>
                <a:spcPct val="90000"/>
              </a:lnSpc>
              <a:spcBef>
                <a:spcPts val="2133"/>
              </a:spcBef>
              <a:spcAft>
                <a:spcPts val="0"/>
              </a:spcAft>
              <a:buNone/>
            </a:pPr>
            <a:r>
              <a:rPr lang="en" sz="3600">
                <a:solidFill>
                  <a:srgbClr val="FFFFFF"/>
                </a:solidFill>
              </a:rPr>
              <a:t>Intuition and previous researches shown that A </a:t>
            </a:r>
            <a:r>
              <a:rPr lang="en" sz="3600" b="1">
                <a:solidFill>
                  <a:srgbClr val="FFFFFF"/>
                </a:solidFill>
              </a:rPr>
              <a:t>shorter</a:t>
            </a:r>
            <a:r>
              <a:rPr lang="en" sz="3600">
                <a:solidFill>
                  <a:srgbClr val="FFFFFF"/>
                </a:solidFill>
              </a:rPr>
              <a:t> return policy period leads to </a:t>
            </a:r>
            <a:r>
              <a:rPr lang="en" sz="3600" b="1">
                <a:solidFill>
                  <a:srgbClr val="FFFFFF"/>
                </a:solidFill>
                <a:highlight>
                  <a:srgbClr val="38761D"/>
                </a:highlight>
              </a:rPr>
              <a:t>decreases</a:t>
            </a:r>
            <a:r>
              <a:rPr lang="en" sz="3600">
                <a:solidFill>
                  <a:srgbClr val="FFFFFF"/>
                </a:solidFill>
              </a:rPr>
              <a:t> in sales.</a:t>
            </a:r>
            <a:endParaRPr sz="3600">
              <a:solidFill>
                <a:srgbClr val="FFFFFF"/>
              </a:solidFill>
            </a:endParaRPr>
          </a:p>
          <a:p>
            <a:pPr marL="457200" lvl="0" indent="0" algn="l" rtl="0">
              <a:lnSpc>
                <a:spcPct val="90000"/>
              </a:lnSpc>
              <a:spcBef>
                <a:spcPts val="2133"/>
              </a:spcBef>
              <a:spcAft>
                <a:spcPts val="2133"/>
              </a:spcAft>
              <a:buNone/>
            </a:pPr>
            <a:r>
              <a:rPr lang="en" sz="3600">
                <a:solidFill>
                  <a:srgbClr val="FFFFFF"/>
                </a:solidFill>
              </a:rPr>
              <a:t>Our result: A </a:t>
            </a:r>
            <a:r>
              <a:rPr lang="en" sz="3600" b="1">
                <a:solidFill>
                  <a:srgbClr val="FFFFFF"/>
                </a:solidFill>
              </a:rPr>
              <a:t>shorter</a:t>
            </a:r>
            <a:r>
              <a:rPr lang="en" sz="3600">
                <a:solidFill>
                  <a:srgbClr val="FFFFFF"/>
                </a:solidFill>
              </a:rPr>
              <a:t> Return policy period leads to </a:t>
            </a:r>
            <a:r>
              <a:rPr lang="en" sz="3600" b="1">
                <a:solidFill>
                  <a:srgbClr val="FFFFFF"/>
                </a:solidFill>
                <a:highlight>
                  <a:srgbClr val="38761D"/>
                </a:highlight>
              </a:rPr>
              <a:t>increases</a:t>
            </a:r>
            <a:r>
              <a:rPr lang="en" sz="3600">
                <a:solidFill>
                  <a:srgbClr val="FFFFFF"/>
                </a:solidFill>
              </a:rPr>
              <a:t> in store sales (both for value &amp; quantity)  </a:t>
            </a:r>
            <a:endParaRPr sz="3600">
              <a:solidFill>
                <a:srgbClr val="FFFFFF"/>
              </a:solidFill>
            </a:endParaRPr>
          </a:p>
        </p:txBody>
      </p:sp>
      <p:sp>
        <p:nvSpPr>
          <p:cNvPr id="1000" name="Google Shape;1000;p90"/>
          <p:cNvSpPr/>
          <p:nvPr/>
        </p:nvSpPr>
        <p:spPr>
          <a:xfrm>
            <a:off x="0" y="815718"/>
            <a:ext cx="393600" cy="5202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1"/>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p91"/>
          <p:cNvSpPr txBox="1">
            <a:spLocks noGrp="1"/>
          </p:cNvSpPr>
          <p:nvPr>
            <p:ph type="body" idx="1"/>
          </p:nvPr>
        </p:nvSpPr>
        <p:spPr>
          <a:xfrm>
            <a:off x="415600" y="1536633"/>
            <a:ext cx="113607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08" name="Google Shape;1008;p91"/>
          <p:cNvPicPr preferRelativeResize="0"/>
          <p:nvPr/>
        </p:nvPicPr>
        <p:blipFill>
          <a:blip r:embed="rId3">
            <a:alphaModFix/>
          </a:blip>
          <a:stretch>
            <a:fillRect/>
          </a:stretch>
        </p:blipFill>
        <p:spPr>
          <a:xfrm>
            <a:off x="-50" y="0"/>
            <a:ext cx="12441493" cy="68580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2"/>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15" name="Google Shape;1015;p92"/>
          <p:cNvSpPr txBox="1">
            <a:spLocks noGrp="1"/>
          </p:cNvSpPr>
          <p:nvPr>
            <p:ph type="body" idx="4294967295"/>
          </p:nvPr>
        </p:nvSpPr>
        <p:spPr>
          <a:xfrm>
            <a:off x="415600" y="1435927"/>
            <a:ext cx="11360700" cy="35130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3300">
                <a:solidFill>
                  <a:srgbClr val="FFFFFF"/>
                </a:solidFill>
              </a:rPr>
              <a:t>2. From Analysis 6,  the </a:t>
            </a:r>
            <a:r>
              <a:rPr lang="en" sz="3300" b="1">
                <a:solidFill>
                  <a:srgbClr val="FFFFFF"/>
                </a:solidFill>
              </a:rPr>
              <a:t>Physical Store’s</a:t>
            </a:r>
            <a:r>
              <a:rPr lang="en" sz="3300">
                <a:solidFill>
                  <a:srgbClr val="FFFFFF"/>
                </a:solidFill>
              </a:rPr>
              <a:t> reduction on return value and quantity outweighed the loss on sales value and quantity proportionally. However, whether the profit gain from less returns will equal or overtake the loss on sales revenue cannot be determined without further data.</a:t>
            </a:r>
            <a:endParaRPr sz="3300">
              <a:solidFill>
                <a:srgbClr val="FFFFFF"/>
              </a:solidFill>
            </a:endParaRPr>
          </a:p>
          <a:p>
            <a:pPr marL="0" lvl="0" indent="0" algn="l" rtl="0">
              <a:lnSpc>
                <a:spcPct val="100000"/>
              </a:lnSpc>
              <a:spcBef>
                <a:spcPts val="0"/>
              </a:spcBef>
              <a:spcAft>
                <a:spcPts val="0"/>
              </a:spcAft>
              <a:buNone/>
            </a:pPr>
            <a:endParaRPr sz="3600">
              <a:solidFill>
                <a:schemeClr val="lt1"/>
              </a:solidFill>
            </a:endParaRPr>
          </a:p>
          <a:p>
            <a:pPr marL="0" lvl="0" indent="0" algn="l" rtl="0">
              <a:lnSpc>
                <a:spcPct val="100000"/>
              </a:lnSpc>
              <a:spcBef>
                <a:spcPts val="0"/>
              </a:spcBef>
              <a:spcAft>
                <a:spcPts val="0"/>
              </a:spcAft>
              <a:buNone/>
            </a:pPr>
            <a:r>
              <a:rPr lang="en" sz="3300">
                <a:solidFill>
                  <a:schemeClr val="lt1"/>
                </a:solidFill>
              </a:rPr>
              <a:t>3. It is rarely to observe an 100% increase on sales in business; it is impossible to have less than 100% loss on values. More data is needed to further investigate products, including Bridal, mens, piercings / close out, events, etc.</a:t>
            </a:r>
            <a:br>
              <a:rPr lang="en" sz="3300">
                <a:solidFill>
                  <a:schemeClr val="lt1"/>
                </a:solidFill>
              </a:rPr>
            </a:br>
            <a:endParaRPr sz="3300">
              <a:solidFill>
                <a:schemeClr val="lt1"/>
              </a:solidFill>
            </a:endParaRPr>
          </a:p>
        </p:txBody>
      </p:sp>
      <p:sp>
        <p:nvSpPr>
          <p:cNvPr id="1016" name="Google Shape;1016;p92"/>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   Limitation</a:t>
            </a:r>
            <a:endParaRPr>
              <a:solidFill>
                <a:srgbClr val="FFFFFF"/>
              </a:solidFill>
            </a:endParaRPr>
          </a:p>
        </p:txBody>
      </p:sp>
      <p:sp>
        <p:nvSpPr>
          <p:cNvPr id="1017" name="Google Shape;1017;p92"/>
          <p:cNvSpPr/>
          <p:nvPr/>
        </p:nvSpPr>
        <p:spPr>
          <a:xfrm>
            <a:off x="0" y="815718"/>
            <a:ext cx="393600" cy="5202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1"/>
          <p:cNvSpPr txBox="1"/>
          <p:nvPr/>
        </p:nvSpPr>
        <p:spPr>
          <a:xfrm>
            <a:off x="2003986" y="1825546"/>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9B9A6"/>
              </a:buClr>
              <a:buSzPts val="4800"/>
              <a:buFont typeface="Arial"/>
              <a:buNone/>
            </a:pPr>
            <a:r>
              <a:rPr lang="en" sz="4800" b="1" i="0" u="none" strike="noStrike" cap="none">
                <a:solidFill>
                  <a:srgbClr val="29B9A6"/>
                </a:solidFill>
                <a:latin typeface="Arial"/>
                <a:ea typeface="Arial"/>
                <a:cs typeface="Arial"/>
                <a:sym typeface="Arial"/>
              </a:rPr>
              <a:t>01</a:t>
            </a:r>
            <a:endParaRPr/>
          </a:p>
        </p:txBody>
      </p:sp>
      <p:sp>
        <p:nvSpPr>
          <p:cNvPr id="226" name="Google Shape;226;p21"/>
          <p:cNvSpPr txBox="1"/>
          <p:nvPr/>
        </p:nvSpPr>
        <p:spPr>
          <a:xfrm>
            <a:off x="4923722" y="1825546"/>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47264"/>
              </a:buClr>
              <a:buSzPts val="4800"/>
              <a:buFont typeface="Arial"/>
              <a:buNone/>
            </a:pPr>
            <a:r>
              <a:rPr lang="en" sz="4800" b="1" i="0" u="none" strike="noStrike" cap="none">
                <a:solidFill>
                  <a:srgbClr val="F47264"/>
                </a:solidFill>
                <a:latin typeface="Arial"/>
                <a:ea typeface="Arial"/>
                <a:cs typeface="Arial"/>
                <a:sym typeface="Arial"/>
              </a:rPr>
              <a:t>02</a:t>
            </a:r>
            <a:endParaRPr/>
          </a:p>
        </p:txBody>
      </p:sp>
      <p:sp>
        <p:nvSpPr>
          <p:cNvPr id="227" name="Google Shape;227;p21"/>
          <p:cNvSpPr txBox="1"/>
          <p:nvPr/>
        </p:nvSpPr>
        <p:spPr>
          <a:xfrm>
            <a:off x="7822437" y="1825546"/>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8D35E"/>
              </a:buClr>
              <a:buSzPts val="4800"/>
              <a:buFont typeface="Arial"/>
              <a:buNone/>
            </a:pPr>
            <a:r>
              <a:rPr lang="en" sz="4800" b="1" i="0" u="none" strike="noStrike" cap="none">
                <a:solidFill>
                  <a:srgbClr val="F8D35E"/>
                </a:solidFill>
                <a:latin typeface="Arial"/>
                <a:ea typeface="Arial"/>
                <a:cs typeface="Arial"/>
                <a:sym typeface="Arial"/>
              </a:rPr>
              <a:t>03</a:t>
            </a:r>
            <a:endParaRPr/>
          </a:p>
        </p:txBody>
      </p:sp>
      <p:sp>
        <p:nvSpPr>
          <p:cNvPr id="228" name="Google Shape;228;p21"/>
          <p:cNvSpPr txBox="1"/>
          <p:nvPr/>
        </p:nvSpPr>
        <p:spPr>
          <a:xfrm>
            <a:off x="2003986" y="4061563"/>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47264"/>
              </a:buClr>
              <a:buSzPts val="4800"/>
              <a:buFont typeface="Arial"/>
              <a:buNone/>
            </a:pPr>
            <a:r>
              <a:rPr lang="en" sz="4800" b="1" i="0" u="none" strike="noStrike" cap="none">
                <a:solidFill>
                  <a:srgbClr val="F47264"/>
                </a:solidFill>
                <a:latin typeface="Arial"/>
                <a:ea typeface="Arial"/>
                <a:cs typeface="Arial"/>
                <a:sym typeface="Arial"/>
              </a:rPr>
              <a:t>06</a:t>
            </a:r>
            <a:endParaRPr/>
          </a:p>
        </p:txBody>
      </p:sp>
      <p:sp>
        <p:nvSpPr>
          <p:cNvPr id="229" name="Google Shape;229;p21"/>
          <p:cNvSpPr txBox="1"/>
          <p:nvPr/>
        </p:nvSpPr>
        <p:spPr>
          <a:xfrm>
            <a:off x="4909629" y="4061563"/>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8D35E"/>
              </a:buClr>
              <a:buSzPts val="4800"/>
              <a:buFont typeface="Arial"/>
              <a:buNone/>
            </a:pPr>
            <a:r>
              <a:rPr lang="en" sz="4800" b="1" i="0" u="none" strike="noStrike" cap="none">
                <a:solidFill>
                  <a:srgbClr val="F8D35E"/>
                </a:solidFill>
                <a:latin typeface="Arial"/>
                <a:ea typeface="Arial"/>
                <a:cs typeface="Arial"/>
                <a:sym typeface="Arial"/>
              </a:rPr>
              <a:t>05</a:t>
            </a:r>
            <a:endParaRPr/>
          </a:p>
        </p:txBody>
      </p:sp>
      <p:sp>
        <p:nvSpPr>
          <p:cNvPr id="230" name="Google Shape;230;p21"/>
          <p:cNvSpPr txBox="1"/>
          <p:nvPr/>
        </p:nvSpPr>
        <p:spPr>
          <a:xfrm>
            <a:off x="7867279" y="4061563"/>
            <a:ext cx="686100" cy="7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4CBC5"/>
              </a:buClr>
              <a:buSzPts val="4800"/>
              <a:buFont typeface="Arial"/>
              <a:buNone/>
            </a:pPr>
            <a:r>
              <a:rPr lang="en" sz="4800" b="1" i="0" u="none" strike="noStrike" cap="none">
                <a:solidFill>
                  <a:srgbClr val="84CBC5"/>
                </a:solidFill>
                <a:latin typeface="Arial"/>
                <a:ea typeface="Arial"/>
                <a:cs typeface="Arial"/>
                <a:sym typeface="Arial"/>
              </a:rPr>
              <a:t>04</a:t>
            </a:r>
            <a:endParaRPr/>
          </a:p>
        </p:txBody>
      </p:sp>
      <p:cxnSp>
        <p:nvCxnSpPr>
          <p:cNvPr id="231" name="Google Shape;231;p21"/>
          <p:cNvCxnSpPr/>
          <p:nvPr/>
        </p:nvCxnSpPr>
        <p:spPr>
          <a:xfrm>
            <a:off x="2814270" y="2171423"/>
            <a:ext cx="1958400" cy="0"/>
          </a:xfrm>
          <a:prstGeom prst="straightConnector1">
            <a:avLst/>
          </a:prstGeom>
          <a:noFill/>
          <a:ln w="38100" cap="rnd" cmpd="sng">
            <a:solidFill>
              <a:srgbClr val="29B9A6"/>
            </a:solidFill>
            <a:prstDash val="solid"/>
            <a:miter lim="800000"/>
            <a:headEnd type="oval" w="med" len="med"/>
            <a:tailEnd type="triangle" w="med" len="med"/>
          </a:ln>
        </p:spPr>
      </p:cxnSp>
      <p:cxnSp>
        <p:nvCxnSpPr>
          <p:cNvPr id="232" name="Google Shape;232;p21"/>
          <p:cNvCxnSpPr/>
          <p:nvPr/>
        </p:nvCxnSpPr>
        <p:spPr>
          <a:xfrm>
            <a:off x="5774218" y="2171423"/>
            <a:ext cx="1958400" cy="0"/>
          </a:xfrm>
          <a:prstGeom prst="straightConnector1">
            <a:avLst/>
          </a:prstGeom>
          <a:noFill/>
          <a:ln w="38100" cap="rnd" cmpd="sng">
            <a:solidFill>
              <a:srgbClr val="F47264"/>
            </a:solidFill>
            <a:prstDash val="solid"/>
            <a:miter lim="800000"/>
            <a:headEnd type="oval" w="med" len="med"/>
            <a:tailEnd type="triangle" w="med" len="med"/>
          </a:ln>
        </p:spPr>
      </p:cxnSp>
      <p:cxnSp>
        <p:nvCxnSpPr>
          <p:cNvPr id="233" name="Google Shape;233;p21"/>
          <p:cNvCxnSpPr/>
          <p:nvPr/>
        </p:nvCxnSpPr>
        <p:spPr>
          <a:xfrm>
            <a:off x="8711268" y="2171423"/>
            <a:ext cx="1958400" cy="0"/>
          </a:xfrm>
          <a:prstGeom prst="straightConnector1">
            <a:avLst/>
          </a:prstGeom>
          <a:noFill/>
          <a:ln w="38100" cap="rnd" cmpd="sng">
            <a:solidFill>
              <a:srgbClr val="F8D35E"/>
            </a:solidFill>
            <a:prstDash val="solid"/>
            <a:miter lim="800000"/>
            <a:headEnd type="oval" w="med" len="med"/>
            <a:tailEnd type="none" w="sm" len="sm"/>
          </a:ln>
        </p:spPr>
      </p:cxnSp>
      <p:cxnSp>
        <p:nvCxnSpPr>
          <p:cNvPr id="234" name="Google Shape;234;p21"/>
          <p:cNvCxnSpPr/>
          <p:nvPr/>
        </p:nvCxnSpPr>
        <p:spPr>
          <a:xfrm rot="5400000">
            <a:off x="8503653" y="2266073"/>
            <a:ext cx="2260800" cy="2071500"/>
          </a:xfrm>
          <a:prstGeom prst="bentConnector3">
            <a:avLst>
              <a:gd name="adj1" fmla="val 100556"/>
            </a:avLst>
          </a:prstGeom>
          <a:noFill/>
          <a:ln w="38100" cap="flat" cmpd="sng">
            <a:solidFill>
              <a:srgbClr val="F8D35E"/>
            </a:solidFill>
            <a:prstDash val="solid"/>
            <a:miter lim="800000"/>
            <a:headEnd type="none" w="sm" len="sm"/>
            <a:tailEnd type="triangle" w="med" len="med"/>
          </a:ln>
        </p:spPr>
      </p:cxnSp>
      <p:cxnSp>
        <p:nvCxnSpPr>
          <p:cNvPr id="235" name="Google Shape;235;p21"/>
          <p:cNvCxnSpPr/>
          <p:nvPr/>
        </p:nvCxnSpPr>
        <p:spPr>
          <a:xfrm rot="10800000">
            <a:off x="5732568" y="4432123"/>
            <a:ext cx="1958400" cy="0"/>
          </a:xfrm>
          <a:prstGeom prst="straightConnector1">
            <a:avLst/>
          </a:prstGeom>
          <a:noFill/>
          <a:ln w="38100" cap="rnd" cmpd="sng">
            <a:solidFill>
              <a:srgbClr val="84CBC5"/>
            </a:solidFill>
            <a:prstDash val="solid"/>
            <a:miter lim="800000"/>
            <a:headEnd type="oval" w="med" len="med"/>
            <a:tailEnd type="triangle" w="med" len="med"/>
          </a:ln>
        </p:spPr>
      </p:cxnSp>
      <p:cxnSp>
        <p:nvCxnSpPr>
          <p:cNvPr id="236" name="Google Shape;236;p21"/>
          <p:cNvCxnSpPr/>
          <p:nvPr/>
        </p:nvCxnSpPr>
        <p:spPr>
          <a:xfrm rot="10800000">
            <a:off x="2772620" y="4432123"/>
            <a:ext cx="1958400" cy="0"/>
          </a:xfrm>
          <a:prstGeom prst="straightConnector1">
            <a:avLst/>
          </a:prstGeom>
          <a:noFill/>
          <a:ln w="38100" cap="rnd" cmpd="sng">
            <a:solidFill>
              <a:srgbClr val="F8D35E"/>
            </a:solidFill>
            <a:prstDash val="solid"/>
            <a:miter lim="800000"/>
            <a:headEnd type="oval" w="med" len="med"/>
            <a:tailEnd type="triangle" w="med" len="med"/>
          </a:ln>
        </p:spPr>
      </p:cxnSp>
      <p:grpSp>
        <p:nvGrpSpPr>
          <p:cNvPr id="237" name="Google Shape;237;p21"/>
          <p:cNvGrpSpPr/>
          <p:nvPr/>
        </p:nvGrpSpPr>
        <p:grpSpPr>
          <a:xfrm>
            <a:off x="0" y="587118"/>
            <a:ext cx="7065700" cy="520200"/>
            <a:chOff x="-12700" y="587118"/>
            <a:chExt cx="7065700" cy="520200"/>
          </a:xfrm>
        </p:grpSpPr>
        <p:sp>
          <p:nvSpPr>
            <p:cNvPr id="238" name="Google Shape;238;p21"/>
            <p:cNvSpPr txBox="1"/>
            <p:nvPr/>
          </p:nvSpPr>
          <p:spPr>
            <a:xfrm>
              <a:off x="457200" y="600950"/>
              <a:ext cx="65958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3200"/>
                <a:buFont typeface="Arial"/>
                <a:buNone/>
              </a:pPr>
              <a:r>
                <a:rPr lang="en" sz="4400">
                  <a:solidFill>
                    <a:schemeClr val="lt1"/>
                  </a:solidFill>
                </a:rPr>
                <a:t>     Research Questions</a:t>
              </a:r>
              <a:endParaRPr sz="4400"/>
            </a:p>
          </p:txBody>
        </p:sp>
        <p:sp>
          <p:nvSpPr>
            <p:cNvPr id="239" name="Google Shape;239;p21"/>
            <p:cNvSpPr/>
            <p:nvPr/>
          </p:nvSpPr>
          <p:spPr>
            <a:xfrm>
              <a:off x="-12700" y="587118"/>
              <a:ext cx="393600" cy="520200"/>
            </a:xfrm>
            <a:prstGeom prst="rect">
              <a:avLst/>
            </a:prstGeom>
            <a:solidFill>
              <a:srgbClr val="F472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40" name="Google Shape;240;p21"/>
          <p:cNvSpPr txBox="1"/>
          <p:nvPr/>
        </p:nvSpPr>
        <p:spPr>
          <a:xfrm>
            <a:off x="1939360" y="2519017"/>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Impact </a:t>
            </a:r>
            <a:endParaRPr/>
          </a:p>
        </p:txBody>
      </p:sp>
      <p:sp>
        <p:nvSpPr>
          <p:cNvPr id="241" name="Google Shape;241;p21"/>
          <p:cNvSpPr txBox="1"/>
          <p:nvPr/>
        </p:nvSpPr>
        <p:spPr>
          <a:xfrm>
            <a:off x="1939360" y="2874496"/>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Online Sales</a:t>
            </a:r>
            <a:endParaRPr/>
          </a:p>
        </p:txBody>
      </p:sp>
      <p:sp>
        <p:nvSpPr>
          <p:cNvPr id="242" name="Google Shape;242;p21"/>
          <p:cNvSpPr txBox="1"/>
          <p:nvPr/>
        </p:nvSpPr>
        <p:spPr>
          <a:xfrm>
            <a:off x="4927760" y="2519017"/>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Impact</a:t>
            </a:r>
            <a:endParaRPr/>
          </a:p>
        </p:txBody>
      </p:sp>
      <p:sp>
        <p:nvSpPr>
          <p:cNvPr id="243" name="Google Shape;243;p21"/>
          <p:cNvSpPr txBox="1"/>
          <p:nvPr/>
        </p:nvSpPr>
        <p:spPr>
          <a:xfrm>
            <a:off x="7843458" y="2519017"/>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Impact</a:t>
            </a:r>
            <a:endParaRPr/>
          </a:p>
        </p:txBody>
      </p:sp>
      <p:sp>
        <p:nvSpPr>
          <p:cNvPr id="244" name="Google Shape;244;p21"/>
          <p:cNvSpPr txBox="1"/>
          <p:nvPr/>
        </p:nvSpPr>
        <p:spPr>
          <a:xfrm>
            <a:off x="4927760" y="2874496"/>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Store Sales</a:t>
            </a:r>
            <a:endParaRPr/>
          </a:p>
        </p:txBody>
      </p:sp>
      <p:sp>
        <p:nvSpPr>
          <p:cNvPr id="245" name="Google Shape;245;p21"/>
          <p:cNvSpPr txBox="1"/>
          <p:nvPr/>
        </p:nvSpPr>
        <p:spPr>
          <a:xfrm>
            <a:off x="7843458" y="2874496"/>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Online Returns</a:t>
            </a:r>
            <a:endParaRPr/>
          </a:p>
        </p:txBody>
      </p:sp>
      <p:sp>
        <p:nvSpPr>
          <p:cNvPr id="246" name="Google Shape;246;p21"/>
          <p:cNvSpPr txBox="1"/>
          <p:nvPr/>
        </p:nvSpPr>
        <p:spPr>
          <a:xfrm>
            <a:off x="1939360" y="4722263"/>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Category</a:t>
            </a:r>
            <a:endParaRPr/>
          </a:p>
        </p:txBody>
      </p:sp>
      <p:sp>
        <p:nvSpPr>
          <p:cNvPr id="247" name="Google Shape;247;p21"/>
          <p:cNvSpPr txBox="1"/>
          <p:nvPr/>
        </p:nvSpPr>
        <p:spPr>
          <a:xfrm>
            <a:off x="1939360" y="5077742"/>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Impact across product categories</a:t>
            </a:r>
            <a:endParaRPr/>
          </a:p>
        </p:txBody>
      </p:sp>
      <p:sp>
        <p:nvSpPr>
          <p:cNvPr id="248" name="Google Shape;248;p21"/>
          <p:cNvSpPr txBox="1"/>
          <p:nvPr/>
        </p:nvSpPr>
        <p:spPr>
          <a:xfrm>
            <a:off x="4927760" y="4722263"/>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Difference</a:t>
            </a:r>
            <a:endParaRPr/>
          </a:p>
        </p:txBody>
      </p:sp>
      <p:sp>
        <p:nvSpPr>
          <p:cNvPr id="249" name="Google Shape;249;p21"/>
          <p:cNvSpPr txBox="1"/>
          <p:nvPr/>
        </p:nvSpPr>
        <p:spPr>
          <a:xfrm>
            <a:off x="7843458" y="4722263"/>
            <a:ext cx="1666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lt1"/>
                </a:solidFill>
              </a:rPr>
              <a:t>Impact</a:t>
            </a:r>
            <a:endParaRPr/>
          </a:p>
        </p:txBody>
      </p:sp>
      <p:sp>
        <p:nvSpPr>
          <p:cNvPr id="250" name="Google Shape;250;p21"/>
          <p:cNvSpPr txBox="1"/>
          <p:nvPr/>
        </p:nvSpPr>
        <p:spPr>
          <a:xfrm>
            <a:off x="4927760" y="5077742"/>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Sales &amp; Returns</a:t>
            </a:r>
            <a:endParaRPr/>
          </a:p>
        </p:txBody>
      </p:sp>
      <p:sp>
        <p:nvSpPr>
          <p:cNvPr id="251" name="Google Shape;251;p21"/>
          <p:cNvSpPr txBox="1"/>
          <p:nvPr/>
        </p:nvSpPr>
        <p:spPr>
          <a:xfrm>
            <a:off x="7843458" y="5077742"/>
            <a:ext cx="2248800" cy="7326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 sz="1600">
                <a:solidFill>
                  <a:schemeClr val="lt1"/>
                </a:solidFill>
              </a:rPr>
              <a:t>Store Returns</a:t>
            </a:r>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p:tgtEl>
                                          <p:spTgt spid="225"/>
                                        </p:tgtEl>
                                        <p:attrNameLst>
                                          <p:attrName>ppt_w</p:attrName>
                                        </p:attrNameLst>
                                      </p:cBhvr>
                                      <p:tavLst>
                                        <p:tav tm="0">
                                          <p:val>
                                            <p:strVal val="0"/>
                                          </p:val>
                                        </p:tav>
                                        <p:tav tm="100000">
                                          <p:val>
                                            <p:strVal val="#ppt_w"/>
                                          </p:val>
                                        </p:tav>
                                      </p:tavLst>
                                    </p:anim>
                                    <p:anim calcmode="lin" valueType="num">
                                      <p:cBhvr additive="base">
                                        <p:cTn id="8" dur="500"/>
                                        <p:tgtEl>
                                          <p:spTgt spid="2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25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500"/>
                                        <p:tgtEl>
                                          <p:spTgt spid="226"/>
                                        </p:tgtEl>
                                        <p:attrNameLst>
                                          <p:attrName>ppt_w</p:attrName>
                                        </p:attrNameLst>
                                      </p:cBhvr>
                                      <p:tavLst>
                                        <p:tav tm="0">
                                          <p:val>
                                            <p:strVal val="0"/>
                                          </p:val>
                                        </p:tav>
                                        <p:tav tm="100000">
                                          <p:val>
                                            <p:strVal val="#ppt_w"/>
                                          </p:val>
                                        </p:tav>
                                      </p:tavLst>
                                    </p:anim>
                                    <p:anim calcmode="lin" valueType="num">
                                      <p:cBhvr additive="base">
                                        <p:cTn id="12" dur="500"/>
                                        <p:tgtEl>
                                          <p:spTgt spid="2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500"/>
                                  </p:stCondLst>
                                  <p:childTnLst>
                                    <p:set>
                                      <p:cBhvr>
                                        <p:cTn id="14" dur="1" fill="hold">
                                          <p:stCondLst>
                                            <p:cond delay="0"/>
                                          </p:stCondLst>
                                        </p:cTn>
                                        <p:tgtEl>
                                          <p:spTgt spid="227"/>
                                        </p:tgtEl>
                                        <p:attrNameLst>
                                          <p:attrName>style.visibility</p:attrName>
                                        </p:attrNameLst>
                                      </p:cBhvr>
                                      <p:to>
                                        <p:strVal val="visible"/>
                                      </p:to>
                                    </p:set>
                                    <p:anim calcmode="lin" valueType="num">
                                      <p:cBhvr additive="base">
                                        <p:cTn id="15" dur="500"/>
                                        <p:tgtEl>
                                          <p:spTgt spid="227"/>
                                        </p:tgtEl>
                                        <p:attrNameLst>
                                          <p:attrName>ppt_w</p:attrName>
                                        </p:attrNameLst>
                                      </p:cBhvr>
                                      <p:tavLst>
                                        <p:tav tm="0">
                                          <p:val>
                                            <p:strVal val="0"/>
                                          </p:val>
                                        </p:tav>
                                        <p:tav tm="100000">
                                          <p:val>
                                            <p:strVal val="#ppt_w"/>
                                          </p:val>
                                        </p:tav>
                                      </p:tavLst>
                                    </p:anim>
                                    <p:anim calcmode="lin" valueType="num">
                                      <p:cBhvr additive="base">
                                        <p:cTn id="16" dur="500"/>
                                        <p:tgtEl>
                                          <p:spTgt spid="22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750"/>
                                  </p:stCondLst>
                                  <p:childTnLst>
                                    <p:set>
                                      <p:cBhvr>
                                        <p:cTn id="18" dur="1" fill="hold">
                                          <p:stCondLst>
                                            <p:cond delay="0"/>
                                          </p:stCondLst>
                                        </p:cTn>
                                        <p:tgtEl>
                                          <p:spTgt spid="230"/>
                                        </p:tgtEl>
                                        <p:attrNameLst>
                                          <p:attrName>style.visibility</p:attrName>
                                        </p:attrNameLst>
                                      </p:cBhvr>
                                      <p:to>
                                        <p:strVal val="visible"/>
                                      </p:to>
                                    </p:set>
                                    <p:anim calcmode="lin" valueType="num">
                                      <p:cBhvr additive="base">
                                        <p:cTn id="19" dur="500"/>
                                        <p:tgtEl>
                                          <p:spTgt spid="230"/>
                                        </p:tgtEl>
                                        <p:attrNameLst>
                                          <p:attrName>ppt_w</p:attrName>
                                        </p:attrNameLst>
                                      </p:cBhvr>
                                      <p:tavLst>
                                        <p:tav tm="0">
                                          <p:val>
                                            <p:strVal val="0"/>
                                          </p:val>
                                        </p:tav>
                                        <p:tav tm="100000">
                                          <p:val>
                                            <p:strVal val="#ppt_w"/>
                                          </p:val>
                                        </p:tav>
                                      </p:tavLst>
                                    </p:anim>
                                    <p:anim calcmode="lin" valueType="num">
                                      <p:cBhvr additive="base">
                                        <p:cTn id="20" dur="500"/>
                                        <p:tgtEl>
                                          <p:spTgt spid="23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0"/>
                                  </p:stCondLst>
                                  <p:childTnLst>
                                    <p:set>
                                      <p:cBhvr>
                                        <p:cTn id="22" dur="1" fill="hold">
                                          <p:stCondLst>
                                            <p:cond delay="0"/>
                                          </p:stCondLst>
                                        </p:cTn>
                                        <p:tgtEl>
                                          <p:spTgt spid="229"/>
                                        </p:tgtEl>
                                        <p:attrNameLst>
                                          <p:attrName>style.visibility</p:attrName>
                                        </p:attrNameLst>
                                      </p:cBhvr>
                                      <p:to>
                                        <p:strVal val="visible"/>
                                      </p:to>
                                    </p:set>
                                    <p:anim calcmode="lin" valueType="num">
                                      <p:cBhvr additive="base">
                                        <p:cTn id="23" dur="500"/>
                                        <p:tgtEl>
                                          <p:spTgt spid="229"/>
                                        </p:tgtEl>
                                        <p:attrNameLst>
                                          <p:attrName>ppt_w</p:attrName>
                                        </p:attrNameLst>
                                      </p:cBhvr>
                                      <p:tavLst>
                                        <p:tav tm="0">
                                          <p:val>
                                            <p:strVal val="0"/>
                                          </p:val>
                                        </p:tav>
                                        <p:tav tm="100000">
                                          <p:val>
                                            <p:strVal val="#ppt_w"/>
                                          </p:val>
                                        </p:tav>
                                      </p:tavLst>
                                    </p:anim>
                                    <p:anim calcmode="lin" valueType="num">
                                      <p:cBhvr additive="base">
                                        <p:cTn id="24" dur="500"/>
                                        <p:tgtEl>
                                          <p:spTgt spid="229"/>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1250"/>
                                  </p:stCondLst>
                                  <p:childTnLst>
                                    <p:set>
                                      <p:cBhvr>
                                        <p:cTn id="26" dur="1" fill="hold">
                                          <p:stCondLst>
                                            <p:cond delay="0"/>
                                          </p:stCondLst>
                                        </p:cTn>
                                        <p:tgtEl>
                                          <p:spTgt spid="228"/>
                                        </p:tgtEl>
                                        <p:attrNameLst>
                                          <p:attrName>style.visibility</p:attrName>
                                        </p:attrNameLst>
                                      </p:cBhvr>
                                      <p:to>
                                        <p:strVal val="visible"/>
                                      </p:to>
                                    </p:set>
                                    <p:anim calcmode="lin" valueType="num">
                                      <p:cBhvr additive="base">
                                        <p:cTn id="27" dur="500"/>
                                        <p:tgtEl>
                                          <p:spTgt spid="228"/>
                                        </p:tgtEl>
                                        <p:attrNameLst>
                                          <p:attrName>ppt_w</p:attrName>
                                        </p:attrNameLst>
                                      </p:cBhvr>
                                      <p:tavLst>
                                        <p:tav tm="0">
                                          <p:val>
                                            <p:strVal val="0"/>
                                          </p:val>
                                        </p:tav>
                                        <p:tav tm="100000">
                                          <p:val>
                                            <p:strVal val="#ppt_w"/>
                                          </p:val>
                                        </p:tav>
                                      </p:tavLst>
                                    </p:anim>
                                    <p:anim calcmode="lin" valueType="num">
                                      <p:cBhvr additive="base">
                                        <p:cTn id="28" dur="500"/>
                                        <p:tgtEl>
                                          <p:spTgt spid="228"/>
                                        </p:tgtEl>
                                        <p:attrNameLst>
                                          <p:attrName>ppt_h</p:attrName>
                                        </p:attrNameLst>
                                      </p:cBhvr>
                                      <p:tavLst>
                                        <p:tav tm="0">
                                          <p:val>
                                            <p:strVal val="0"/>
                                          </p:val>
                                        </p:tav>
                                        <p:tav tm="100000">
                                          <p:val>
                                            <p:strVal val="#ppt_h"/>
                                          </p:val>
                                        </p:tav>
                                      </p:tavLst>
                                    </p:anim>
                                  </p:childTnLst>
                                </p:cTn>
                              </p:par>
                              <p:par>
                                <p:cTn id="29" presetID="2" presetClass="entr" presetSubtype="4" fill="hold" nodeType="withEffect">
                                  <p:stCondLst>
                                    <p:cond delay="1500"/>
                                  </p:stCondLst>
                                  <p:childTnLst>
                                    <p:set>
                                      <p:cBhvr>
                                        <p:cTn id="30" dur="1" fill="hold">
                                          <p:stCondLst>
                                            <p:cond delay="0"/>
                                          </p:stCondLst>
                                        </p:cTn>
                                        <p:tgtEl>
                                          <p:spTgt spid="240"/>
                                        </p:tgtEl>
                                        <p:attrNameLst>
                                          <p:attrName>style.visibility</p:attrName>
                                        </p:attrNameLst>
                                      </p:cBhvr>
                                      <p:to>
                                        <p:strVal val="visible"/>
                                      </p:to>
                                    </p:set>
                                    <p:anim calcmode="lin" valueType="num">
                                      <p:cBhvr additive="base">
                                        <p:cTn id="31" dur="500"/>
                                        <p:tgtEl>
                                          <p:spTgt spid="240"/>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1500"/>
                                  </p:stCondLst>
                                  <p:childTnLst>
                                    <p:set>
                                      <p:cBhvr>
                                        <p:cTn id="33" dur="1" fill="hold">
                                          <p:stCondLst>
                                            <p:cond delay="0"/>
                                          </p:stCondLst>
                                        </p:cTn>
                                        <p:tgtEl>
                                          <p:spTgt spid="241"/>
                                        </p:tgtEl>
                                        <p:attrNameLst>
                                          <p:attrName>style.visibility</p:attrName>
                                        </p:attrNameLst>
                                      </p:cBhvr>
                                      <p:to>
                                        <p:strVal val="visible"/>
                                      </p:to>
                                    </p:set>
                                    <p:anim calcmode="lin" valueType="num">
                                      <p:cBhvr additive="base">
                                        <p:cTn id="34" dur="500"/>
                                        <p:tgtEl>
                                          <p:spTgt spid="241"/>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1500"/>
                                  </p:stCondLst>
                                  <p:childTnLst>
                                    <p:set>
                                      <p:cBhvr>
                                        <p:cTn id="36" dur="1" fill="hold">
                                          <p:stCondLst>
                                            <p:cond delay="0"/>
                                          </p:stCondLst>
                                        </p:cTn>
                                        <p:tgtEl>
                                          <p:spTgt spid="244"/>
                                        </p:tgtEl>
                                        <p:attrNameLst>
                                          <p:attrName>style.visibility</p:attrName>
                                        </p:attrNameLst>
                                      </p:cBhvr>
                                      <p:to>
                                        <p:strVal val="visible"/>
                                      </p:to>
                                    </p:set>
                                    <p:anim calcmode="lin" valueType="num">
                                      <p:cBhvr additive="base">
                                        <p:cTn id="37" dur="500"/>
                                        <p:tgtEl>
                                          <p:spTgt spid="244"/>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1500"/>
                                  </p:stCondLst>
                                  <p:childTnLst>
                                    <p:set>
                                      <p:cBhvr>
                                        <p:cTn id="39" dur="1" fill="hold">
                                          <p:stCondLst>
                                            <p:cond delay="0"/>
                                          </p:stCondLst>
                                        </p:cTn>
                                        <p:tgtEl>
                                          <p:spTgt spid="242"/>
                                        </p:tgtEl>
                                        <p:attrNameLst>
                                          <p:attrName>style.visibility</p:attrName>
                                        </p:attrNameLst>
                                      </p:cBhvr>
                                      <p:to>
                                        <p:strVal val="visible"/>
                                      </p:to>
                                    </p:set>
                                    <p:anim calcmode="lin" valueType="num">
                                      <p:cBhvr additive="base">
                                        <p:cTn id="40" dur="500"/>
                                        <p:tgtEl>
                                          <p:spTgt spid="242"/>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1500"/>
                                  </p:stCondLst>
                                  <p:childTnLst>
                                    <p:set>
                                      <p:cBhvr>
                                        <p:cTn id="42" dur="1" fill="hold">
                                          <p:stCondLst>
                                            <p:cond delay="0"/>
                                          </p:stCondLst>
                                        </p:cTn>
                                        <p:tgtEl>
                                          <p:spTgt spid="243"/>
                                        </p:tgtEl>
                                        <p:attrNameLst>
                                          <p:attrName>style.visibility</p:attrName>
                                        </p:attrNameLst>
                                      </p:cBhvr>
                                      <p:to>
                                        <p:strVal val="visible"/>
                                      </p:to>
                                    </p:set>
                                    <p:anim calcmode="lin" valueType="num">
                                      <p:cBhvr additive="base">
                                        <p:cTn id="43" dur="500"/>
                                        <p:tgtEl>
                                          <p:spTgt spid="243"/>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1500"/>
                                  </p:stCondLst>
                                  <p:childTnLst>
                                    <p:set>
                                      <p:cBhvr>
                                        <p:cTn id="45" dur="1" fill="hold">
                                          <p:stCondLst>
                                            <p:cond delay="0"/>
                                          </p:stCondLst>
                                        </p:cTn>
                                        <p:tgtEl>
                                          <p:spTgt spid="245"/>
                                        </p:tgtEl>
                                        <p:attrNameLst>
                                          <p:attrName>style.visibility</p:attrName>
                                        </p:attrNameLst>
                                      </p:cBhvr>
                                      <p:to>
                                        <p:strVal val="visible"/>
                                      </p:to>
                                    </p:set>
                                    <p:anim calcmode="lin" valueType="num">
                                      <p:cBhvr additive="base">
                                        <p:cTn id="46" dur="500"/>
                                        <p:tgtEl>
                                          <p:spTgt spid="245"/>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stCondLst>
                                    <p:cond delay="1500"/>
                                  </p:stCondLst>
                                  <p:childTnLst>
                                    <p:set>
                                      <p:cBhvr>
                                        <p:cTn id="48" dur="1" fill="hold">
                                          <p:stCondLst>
                                            <p:cond delay="0"/>
                                          </p:stCondLst>
                                        </p:cTn>
                                        <p:tgtEl>
                                          <p:spTgt spid="249"/>
                                        </p:tgtEl>
                                        <p:attrNameLst>
                                          <p:attrName>style.visibility</p:attrName>
                                        </p:attrNameLst>
                                      </p:cBhvr>
                                      <p:to>
                                        <p:strVal val="visible"/>
                                      </p:to>
                                    </p:set>
                                    <p:anim calcmode="lin" valueType="num">
                                      <p:cBhvr additive="base">
                                        <p:cTn id="49" dur="500"/>
                                        <p:tgtEl>
                                          <p:spTgt spid="249"/>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1500"/>
                                  </p:stCondLst>
                                  <p:childTnLst>
                                    <p:set>
                                      <p:cBhvr>
                                        <p:cTn id="51" dur="1" fill="hold">
                                          <p:stCondLst>
                                            <p:cond delay="0"/>
                                          </p:stCondLst>
                                        </p:cTn>
                                        <p:tgtEl>
                                          <p:spTgt spid="251"/>
                                        </p:tgtEl>
                                        <p:attrNameLst>
                                          <p:attrName>style.visibility</p:attrName>
                                        </p:attrNameLst>
                                      </p:cBhvr>
                                      <p:to>
                                        <p:strVal val="visible"/>
                                      </p:to>
                                    </p:set>
                                    <p:anim calcmode="lin" valueType="num">
                                      <p:cBhvr additive="base">
                                        <p:cTn id="52" dur="500"/>
                                        <p:tgtEl>
                                          <p:spTgt spid="251"/>
                                        </p:tgtEl>
                                        <p:attrNameLst>
                                          <p:attrName>ppt_y</p:attrName>
                                        </p:attrNameLst>
                                      </p:cBhvr>
                                      <p:tavLst>
                                        <p:tav tm="0">
                                          <p:val>
                                            <p:strVal val="#ppt_y+1"/>
                                          </p:val>
                                        </p:tav>
                                        <p:tav tm="100000">
                                          <p:val>
                                            <p:strVal val="#ppt_y"/>
                                          </p:val>
                                        </p:tav>
                                      </p:tavLst>
                                    </p:anim>
                                  </p:childTnLst>
                                </p:cTn>
                              </p:par>
                              <p:par>
                                <p:cTn id="53" presetID="2" presetClass="entr" presetSubtype="4" fill="hold" nodeType="withEffect">
                                  <p:stCondLst>
                                    <p:cond delay="1500"/>
                                  </p:stCondLst>
                                  <p:childTnLst>
                                    <p:set>
                                      <p:cBhvr>
                                        <p:cTn id="54" dur="1" fill="hold">
                                          <p:stCondLst>
                                            <p:cond delay="0"/>
                                          </p:stCondLst>
                                        </p:cTn>
                                        <p:tgtEl>
                                          <p:spTgt spid="248"/>
                                        </p:tgtEl>
                                        <p:attrNameLst>
                                          <p:attrName>style.visibility</p:attrName>
                                        </p:attrNameLst>
                                      </p:cBhvr>
                                      <p:to>
                                        <p:strVal val="visible"/>
                                      </p:to>
                                    </p:set>
                                    <p:anim calcmode="lin" valueType="num">
                                      <p:cBhvr additive="base">
                                        <p:cTn id="55" dur="500"/>
                                        <p:tgtEl>
                                          <p:spTgt spid="248"/>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1500"/>
                                  </p:stCondLst>
                                  <p:childTnLst>
                                    <p:set>
                                      <p:cBhvr>
                                        <p:cTn id="57" dur="1" fill="hold">
                                          <p:stCondLst>
                                            <p:cond delay="0"/>
                                          </p:stCondLst>
                                        </p:cTn>
                                        <p:tgtEl>
                                          <p:spTgt spid="250"/>
                                        </p:tgtEl>
                                        <p:attrNameLst>
                                          <p:attrName>style.visibility</p:attrName>
                                        </p:attrNameLst>
                                      </p:cBhvr>
                                      <p:to>
                                        <p:strVal val="visible"/>
                                      </p:to>
                                    </p:set>
                                    <p:anim calcmode="lin" valueType="num">
                                      <p:cBhvr additive="base">
                                        <p:cTn id="58" dur="500"/>
                                        <p:tgtEl>
                                          <p:spTgt spid="250"/>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1500"/>
                                  </p:stCondLst>
                                  <p:childTnLst>
                                    <p:set>
                                      <p:cBhvr>
                                        <p:cTn id="60" dur="1" fill="hold">
                                          <p:stCondLst>
                                            <p:cond delay="0"/>
                                          </p:stCondLst>
                                        </p:cTn>
                                        <p:tgtEl>
                                          <p:spTgt spid="246"/>
                                        </p:tgtEl>
                                        <p:attrNameLst>
                                          <p:attrName>style.visibility</p:attrName>
                                        </p:attrNameLst>
                                      </p:cBhvr>
                                      <p:to>
                                        <p:strVal val="visible"/>
                                      </p:to>
                                    </p:set>
                                    <p:anim calcmode="lin" valueType="num">
                                      <p:cBhvr additive="base">
                                        <p:cTn id="61" dur="500"/>
                                        <p:tgtEl>
                                          <p:spTgt spid="246"/>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1500"/>
                                  </p:stCondLst>
                                  <p:childTnLst>
                                    <p:set>
                                      <p:cBhvr>
                                        <p:cTn id="63" dur="1" fill="hold">
                                          <p:stCondLst>
                                            <p:cond delay="0"/>
                                          </p:stCondLst>
                                        </p:cTn>
                                        <p:tgtEl>
                                          <p:spTgt spid="247"/>
                                        </p:tgtEl>
                                        <p:attrNameLst>
                                          <p:attrName>style.visibility</p:attrName>
                                        </p:attrNameLst>
                                      </p:cBhvr>
                                      <p:to>
                                        <p:strVal val="visible"/>
                                      </p:to>
                                    </p:set>
                                    <p:anim calcmode="lin" valueType="num">
                                      <p:cBhvr additive="base">
                                        <p:cTn id="64" dur="500"/>
                                        <p:tgtEl>
                                          <p:spTgt spid="2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3"/>
          <p:cNvSpPr txBox="1"/>
          <p:nvPr/>
        </p:nvSpPr>
        <p:spPr>
          <a:xfrm>
            <a:off x="4644488" y="508609"/>
            <a:ext cx="3103500" cy="677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4400"/>
              <a:buFont typeface="Arial"/>
              <a:buNone/>
            </a:pPr>
            <a:r>
              <a:rPr lang="en" sz="4400" b="1">
                <a:solidFill>
                  <a:schemeClr val="lt1"/>
                </a:solidFill>
                <a:latin typeface="Arial"/>
                <a:ea typeface="Arial"/>
                <a:cs typeface="Arial"/>
                <a:sym typeface="Arial"/>
              </a:rPr>
              <a:t>CONTENTS</a:t>
            </a:r>
            <a:endParaRPr sz="4400" b="1">
              <a:solidFill>
                <a:schemeClr val="lt1"/>
              </a:solidFill>
              <a:latin typeface="Arial"/>
              <a:ea typeface="Arial"/>
              <a:cs typeface="Arial"/>
              <a:sym typeface="Arial"/>
            </a:endParaRPr>
          </a:p>
        </p:txBody>
      </p:sp>
      <p:cxnSp>
        <p:nvCxnSpPr>
          <p:cNvPr id="1023" name="Google Shape;1023;p93"/>
          <p:cNvCxnSpPr/>
          <p:nvPr/>
        </p:nvCxnSpPr>
        <p:spPr>
          <a:xfrm>
            <a:off x="3669596" y="1185717"/>
            <a:ext cx="5053200" cy="0"/>
          </a:xfrm>
          <a:prstGeom prst="straightConnector1">
            <a:avLst/>
          </a:prstGeom>
          <a:noFill/>
          <a:ln w="9525" cap="flat" cmpd="sng">
            <a:solidFill>
              <a:schemeClr val="lt1"/>
            </a:solidFill>
            <a:prstDash val="solid"/>
            <a:miter lim="800000"/>
            <a:headEnd type="none" w="sm" len="sm"/>
            <a:tailEnd type="none" w="sm" len="sm"/>
          </a:ln>
        </p:spPr>
      </p:cxnSp>
      <p:sp>
        <p:nvSpPr>
          <p:cNvPr id="1024" name="Google Shape;1024;p93"/>
          <p:cNvSpPr txBox="1"/>
          <p:nvPr/>
        </p:nvSpPr>
        <p:spPr>
          <a:xfrm>
            <a:off x="2376887" y="2183370"/>
            <a:ext cx="1641600" cy="176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4CBC5"/>
              </a:buClr>
              <a:buSzPts val="11500"/>
              <a:buFont typeface="Arial"/>
              <a:buNone/>
            </a:pPr>
            <a:r>
              <a:rPr lang="en" sz="11500" b="1">
                <a:solidFill>
                  <a:srgbClr val="84CBC5"/>
                </a:solidFill>
                <a:latin typeface="Arial"/>
                <a:ea typeface="Arial"/>
                <a:cs typeface="Arial"/>
                <a:sym typeface="Arial"/>
              </a:rPr>
              <a:t>04</a:t>
            </a:r>
            <a:endParaRPr sz="11500" b="1" i="0" u="none" strike="noStrike" cap="none">
              <a:solidFill>
                <a:srgbClr val="84CBC5"/>
              </a:solidFill>
              <a:latin typeface="Arial"/>
              <a:ea typeface="Arial"/>
              <a:cs typeface="Arial"/>
              <a:sym typeface="Arial"/>
            </a:endParaRPr>
          </a:p>
        </p:txBody>
      </p:sp>
      <p:sp>
        <p:nvSpPr>
          <p:cNvPr id="1025" name="Google Shape;1025;p93"/>
          <p:cNvSpPr txBox="1"/>
          <p:nvPr/>
        </p:nvSpPr>
        <p:spPr>
          <a:xfrm>
            <a:off x="3960811" y="2976522"/>
            <a:ext cx="3887700" cy="708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4000" b="1">
                <a:solidFill>
                  <a:schemeClr val="lt1"/>
                </a:solidFill>
              </a:rPr>
              <a:t>Appendix</a:t>
            </a:r>
            <a:endParaRPr/>
          </a:p>
        </p:txBody>
      </p:sp>
      <p:sp>
        <p:nvSpPr>
          <p:cNvPr id="1026" name="Google Shape;1026;p93"/>
          <p:cNvSpPr txBox="1"/>
          <p:nvPr/>
        </p:nvSpPr>
        <p:spPr>
          <a:xfrm>
            <a:off x="3960811" y="2483453"/>
            <a:ext cx="23712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200" b="1" i="1">
                <a:solidFill>
                  <a:schemeClr val="lt1"/>
                </a:solidFill>
                <a:latin typeface="Arial"/>
                <a:ea typeface="Arial"/>
                <a:cs typeface="Arial"/>
                <a:sym typeface="Arial"/>
              </a:rPr>
              <a:t>Part Four</a:t>
            </a:r>
            <a:endParaRPr sz="3200" b="1" i="1">
              <a:solidFill>
                <a:schemeClr val="lt1"/>
              </a:solidFill>
              <a:latin typeface="Arial"/>
              <a:ea typeface="Arial"/>
              <a:cs typeface="Arial"/>
              <a:sym typeface="Arial"/>
            </a:endParaRPr>
          </a:p>
        </p:txBody>
      </p:sp>
      <p:grpSp>
        <p:nvGrpSpPr>
          <p:cNvPr id="1027" name="Google Shape;1027;p93"/>
          <p:cNvGrpSpPr/>
          <p:nvPr/>
        </p:nvGrpSpPr>
        <p:grpSpPr>
          <a:xfrm rot="-9708471">
            <a:off x="7788839" y="2242927"/>
            <a:ext cx="3207463" cy="2301571"/>
            <a:chOff x="888974" y="457822"/>
            <a:chExt cx="3207513" cy="2301607"/>
          </a:xfrm>
        </p:grpSpPr>
        <p:sp>
          <p:nvSpPr>
            <p:cNvPr id="1028" name="Google Shape;1028;p93"/>
            <p:cNvSpPr/>
            <p:nvPr/>
          </p:nvSpPr>
          <p:spPr>
            <a:xfrm rot="-2656279">
              <a:off x="2822885" y="2021249"/>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29" name="Google Shape;1029;p93"/>
            <p:cNvSpPr/>
            <p:nvPr/>
          </p:nvSpPr>
          <p:spPr>
            <a:xfrm rot="3677155">
              <a:off x="2802283" y="1181913"/>
              <a:ext cx="397137" cy="342356"/>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30" name="Google Shape;1030;p93"/>
            <p:cNvSpPr/>
            <p:nvPr/>
          </p:nvSpPr>
          <p:spPr>
            <a:xfrm rot="9481152">
              <a:off x="3485987" y="2487818"/>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31" name="Google Shape;1031;p93"/>
            <p:cNvSpPr/>
            <p:nvPr/>
          </p:nvSpPr>
          <p:spPr>
            <a:xfrm rot="1020870">
              <a:off x="1218190" y="749232"/>
              <a:ext cx="945274" cy="814788"/>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32" name="Google Shape;1032;p93"/>
            <p:cNvSpPr/>
            <p:nvPr/>
          </p:nvSpPr>
          <p:spPr>
            <a:xfrm rot="1020941">
              <a:off x="1105468" y="607676"/>
              <a:ext cx="1175874" cy="1013693"/>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33" name="Google Shape;1033;p93"/>
            <p:cNvSpPr/>
            <p:nvPr/>
          </p:nvSpPr>
          <p:spPr>
            <a:xfrm rot="-2782592">
              <a:off x="912726" y="1383930"/>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93"/>
            <p:cNvSpPr/>
            <p:nvPr/>
          </p:nvSpPr>
          <p:spPr>
            <a:xfrm rot="-2782592">
              <a:off x="1788986" y="565759"/>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93"/>
            <p:cNvSpPr/>
            <p:nvPr/>
          </p:nvSpPr>
          <p:spPr>
            <a:xfrm rot="-2782592">
              <a:off x="2041033" y="1708205"/>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36" name="Google Shape;1036;p93"/>
            <p:cNvGrpSpPr/>
            <p:nvPr/>
          </p:nvGrpSpPr>
          <p:grpSpPr>
            <a:xfrm rot="8977039">
              <a:off x="3549600" y="1965564"/>
              <a:ext cx="483070" cy="383527"/>
              <a:chOff x="2780377" y="1204811"/>
              <a:chExt cx="1005861" cy="798590"/>
            </a:xfrm>
          </p:grpSpPr>
          <p:sp>
            <p:nvSpPr>
              <p:cNvPr id="1037" name="Google Shape;1037;p93"/>
              <p:cNvSpPr/>
              <p:nvPr/>
            </p:nvSpPr>
            <p:spPr>
              <a:xfrm rot="-2656279">
                <a:off x="2822885" y="1265221"/>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1038" name="Google Shape;1038;p93"/>
              <p:cNvSpPr/>
              <p:nvPr/>
            </p:nvSpPr>
            <p:spPr>
              <a:xfrm rot="9481152">
                <a:off x="3485987" y="1731790"/>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grpSp>
      </p:grpSp>
      <p:cxnSp>
        <p:nvCxnSpPr>
          <p:cNvPr id="1039" name="Google Shape;1039;p93"/>
          <p:cNvCxnSpPr/>
          <p:nvPr/>
        </p:nvCxnSpPr>
        <p:spPr>
          <a:xfrm rot="10800000">
            <a:off x="145" y="4110074"/>
            <a:ext cx="6331800" cy="0"/>
          </a:xfrm>
          <a:prstGeom prst="straightConnector1">
            <a:avLst/>
          </a:prstGeom>
          <a:noFill/>
          <a:ln w="19050" cap="sq" cmpd="sng">
            <a:solidFill>
              <a:srgbClr val="84CBC5"/>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39"/>
                                        </p:tgtEl>
                                        <p:attrNameLst>
                                          <p:attrName>style.visibility</p:attrName>
                                        </p:attrNameLst>
                                      </p:cBhvr>
                                      <p:to>
                                        <p:strVal val="visible"/>
                                      </p:to>
                                    </p:set>
                                    <p:anim calcmode="lin" valueType="num">
                                      <p:cBhvr additive="base">
                                        <p:cTn id="7" dur="500"/>
                                        <p:tgtEl>
                                          <p:spTgt spid="10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4"/>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Appendix 1 - Online Sales</a:t>
            </a:r>
            <a:endParaRPr>
              <a:solidFill>
                <a:srgbClr val="FFFFFF"/>
              </a:solidFill>
            </a:endParaRPr>
          </a:p>
        </p:txBody>
      </p:sp>
      <p:sp>
        <p:nvSpPr>
          <p:cNvPr id="1046" name="Google Shape;1046;p94"/>
          <p:cNvSpPr txBox="1">
            <a:spLocks noGrp="1"/>
          </p:cNvSpPr>
          <p:nvPr>
            <p:ph type="body" idx="4294967295"/>
          </p:nvPr>
        </p:nvSpPr>
        <p:spPr>
          <a:xfrm>
            <a:off x="2092000" y="12318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chemeClr val="dk1"/>
              </a:buClr>
              <a:buSzPts val="1800"/>
              <a:buNone/>
            </a:pPr>
            <a:r>
              <a:rPr lang="en" sz="2000" b="1">
                <a:solidFill>
                  <a:srgbClr val="FFFFFF"/>
                </a:solidFill>
                <a:latin typeface="Arial"/>
                <a:ea typeface="Arial"/>
                <a:cs typeface="Arial"/>
                <a:sym typeface="Arial"/>
              </a:rPr>
              <a:t>Online sales value</a:t>
            </a:r>
            <a:endParaRPr sz="2000" b="1">
              <a:solidFill>
                <a:srgbClr val="FFFFFF"/>
              </a:solidFill>
              <a:latin typeface="Arial"/>
              <a:ea typeface="Arial"/>
              <a:cs typeface="Arial"/>
              <a:sym typeface="Arial"/>
            </a:endParaRPr>
          </a:p>
        </p:txBody>
      </p:sp>
      <p:pic>
        <p:nvPicPr>
          <p:cNvPr id="1047" name="Google Shape;1047;p94"/>
          <p:cNvPicPr preferRelativeResize="0"/>
          <p:nvPr/>
        </p:nvPicPr>
        <p:blipFill>
          <a:blip r:embed="rId3">
            <a:alphaModFix/>
          </a:blip>
          <a:stretch>
            <a:fillRect/>
          </a:stretch>
        </p:blipFill>
        <p:spPr>
          <a:xfrm>
            <a:off x="1547100" y="1747950"/>
            <a:ext cx="3536550" cy="4792035"/>
          </a:xfrm>
          <a:prstGeom prst="rect">
            <a:avLst/>
          </a:prstGeom>
          <a:noFill/>
          <a:ln>
            <a:noFill/>
          </a:ln>
        </p:spPr>
      </p:pic>
      <p:pic>
        <p:nvPicPr>
          <p:cNvPr id="1048" name="Google Shape;1048;p94"/>
          <p:cNvPicPr preferRelativeResize="0"/>
          <p:nvPr/>
        </p:nvPicPr>
        <p:blipFill>
          <a:blip r:embed="rId4">
            <a:alphaModFix/>
          </a:blip>
          <a:stretch>
            <a:fillRect/>
          </a:stretch>
        </p:blipFill>
        <p:spPr>
          <a:xfrm>
            <a:off x="7137400" y="1732800"/>
            <a:ext cx="3536550" cy="4802625"/>
          </a:xfrm>
          <a:prstGeom prst="rect">
            <a:avLst/>
          </a:prstGeom>
          <a:noFill/>
          <a:ln>
            <a:noFill/>
          </a:ln>
        </p:spPr>
      </p:pic>
      <p:sp>
        <p:nvSpPr>
          <p:cNvPr id="1049" name="Google Shape;1049;p94"/>
          <p:cNvSpPr txBox="1"/>
          <p:nvPr/>
        </p:nvSpPr>
        <p:spPr>
          <a:xfrm>
            <a:off x="7461000" y="1264350"/>
            <a:ext cx="75921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rPr>
              <a:t>Online sales quantity</a:t>
            </a:r>
            <a:endParaRPr sz="2000" b="1">
              <a:solidFill>
                <a:srgbClr val="FFFFFF"/>
              </a:solidFill>
            </a:endParaRPr>
          </a:p>
        </p:txBody>
      </p:sp>
      <p:sp>
        <p:nvSpPr>
          <p:cNvPr id="1050" name="Google Shape;1050;p94"/>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95"/>
          <p:cNvPicPr preferRelativeResize="0"/>
          <p:nvPr/>
        </p:nvPicPr>
        <p:blipFill>
          <a:blip r:embed="rId3">
            <a:alphaModFix/>
          </a:blip>
          <a:stretch>
            <a:fillRect/>
          </a:stretch>
        </p:blipFill>
        <p:spPr>
          <a:xfrm>
            <a:off x="3566875" y="1821625"/>
            <a:ext cx="5058250" cy="4796900"/>
          </a:xfrm>
          <a:prstGeom prst="rect">
            <a:avLst/>
          </a:prstGeom>
          <a:noFill/>
          <a:ln>
            <a:noFill/>
          </a:ln>
        </p:spPr>
      </p:pic>
      <p:sp>
        <p:nvSpPr>
          <p:cNvPr id="1057" name="Google Shape;1057;p95"/>
          <p:cNvSpPr txBox="1">
            <a:spLocks noGrp="1"/>
          </p:cNvSpPr>
          <p:nvPr>
            <p:ph type="body" idx="4294967295"/>
          </p:nvPr>
        </p:nvSpPr>
        <p:spPr>
          <a:xfrm>
            <a:off x="4797450" y="1335925"/>
            <a:ext cx="2597100" cy="600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chemeClr val="dk1"/>
              </a:buClr>
              <a:buSzPts val="1800"/>
              <a:buNone/>
            </a:pPr>
            <a:r>
              <a:rPr lang="en" sz="2000" b="1">
                <a:solidFill>
                  <a:srgbClr val="FFFFFF"/>
                </a:solidFill>
                <a:latin typeface="Arial"/>
                <a:ea typeface="Arial"/>
                <a:cs typeface="Arial"/>
                <a:sym typeface="Arial"/>
              </a:rPr>
              <a:t>Online return value</a:t>
            </a:r>
            <a:endParaRPr sz="2000" b="1">
              <a:solidFill>
                <a:srgbClr val="FFFFFF"/>
              </a:solidFill>
              <a:latin typeface="Arial"/>
              <a:ea typeface="Arial"/>
              <a:cs typeface="Arial"/>
              <a:sym typeface="Arial"/>
            </a:endParaRPr>
          </a:p>
        </p:txBody>
      </p:sp>
      <p:sp>
        <p:nvSpPr>
          <p:cNvPr id="1058" name="Google Shape;1058;p95"/>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Appendix 2 - Online Return</a:t>
            </a:r>
            <a:endParaRPr>
              <a:solidFill>
                <a:srgbClr val="FFFFFF"/>
              </a:solidFill>
            </a:endParaRPr>
          </a:p>
        </p:txBody>
      </p:sp>
      <p:sp>
        <p:nvSpPr>
          <p:cNvPr id="1059" name="Google Shape;1059;p95"/>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6"/>
          <p:cNvPicPr preferRelativeResize="0"/>
          <p:nvPr/>
        </p:nvPicPr>
        <p:blipFill>
          <a:blip r:embed="rId3">
            <a:alphaModFix/>
          </a:blip>
          <a:stretch>
            <a:fillRect/>
          </a:stretch>
        </p:blipFill>
        <p:spPr>
          <a:xfrm>
            <a:off x="1237800" y="1808250"/>
            <a:ext cx="4365099" cy="4715700"/>
          </a:xfrm>
          <a:prstGeom prst="rect">
            <a:avLst/>
          </a:prstGeom>
          <a:noFill/>
          <a:ln>
            <a:noFill/>
          </a:ln>
        </p:spPr>
      </p:pic>
      <p:sp>
        <p:nvSpPr>
          <p:cNvPr id="1066" name="Google Shape;1066;p96"/>
          <p:cNvSpPr txBox="1"/>
          <p:nvPr/>
        </p:nvSpPr>
        <p:spPr>
          <a:xfrm>
            <a:off x="1975100" y="1356875"/>
            <a:ext cx="28905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rPr>
              <a:t>BM Store Sales Value</a:t>
            </a:r>
            <a:endParaRPr sz="2000" b="1">
              <a:solidFill>
                <a:srgbClr val="FFFFFF"/>
              </a:solidFill>
            </a:endParaRPr>
          </a:p>
          <a:p>
            <a:pPr marL="0" lvl="0" indent="0" algn="l" rtl="0">
              <a:spcBef>
                <a:spcPts val="0"/>
              </a:spcBef>
              <a:spcAft>
                <a:spcPts val="0"/>
              </a:spcAft>
              <a:buNone/>
            </a:pPr>
            <a:endParaRPr sz="2000" b="1">
              <a:solidFill>
                <a:srgbClr val="FFFFFF"/>
              </a:solidFill>
            </a:endParaRPr>
          </a:p>
        </p:txBody>
      </p:sp>
      <p:sp>
        <p:nvSpPr>
          <p:cNvPr id="1067" name="Google Shape;1067;p96"/>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Appendix 3 - Store Sales</a:t>
            </a:r>
            <a:endParaRPr>
              <a:solidFill>
                <a:srgbClr val="FFFFFF"/>
              </a:solidFill>
            </a:endParaRPr>
          </a:p>
        </p:txBody>
      </p:sp>
      <p:sp>
        <p:nvSpPr>
          <p:cNvPr id="1068" name="Google Shape;1068;p96"/>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9" name="Google Shape;1069;p96"/>
          <p:cNvPicPr preferRelativeResize="0"/>
          <p:nvPr/>
        </p:nvPicPr>
        <p:blipFill>
          <a:blip r:embed="rId4">
            <a:alphaModFix/>
          </a:blip>
          <a:stretch>
            <a:fillRect/>
          </a:stretch>
        </p:blipFill>
        <p:spPr>
          <a:xfrm>
            <a:off x="6735250" y="1808250"/>
            <a:ext cx="3783375" cy="4715701"/>
          </a:xfrm>
          <a:prstGeom prst="rect">
            <a:avLst/>
          </a:prstGeom>
          <a:noFill/>
          <a:ln>
            <a:noFill/>
          </a:ln>
        </p:spPr>
      </p:pic>
      <p:sp>
        <p:nvSpPr>
          <p:cNvPr id="1070" name="Google Shape;1070;p96"/>
          <p:cNvSpPr txBox="1"/>
          <p:nvPr/>
        </p:nvSpPr>
        <p:spPr>
          <a:xfrm>
            <a:off x="6656175" y="1668650"/>
            <a:ext cx="75921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1" name="Google Shape;1071;p96"/>
          <p:cNvSpPr txBox="1"/>
          <p:nvPr/>
        </p:nvSpPr>
        <p:spPr>
          <a:xfrm>
            <a:off x="7057186" y="1238675"/>
            <a:ext cx="31395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rPr>
              <a:t>BM Store Sales Quantity</a:t>
            </a:r>
            <a:endParaRPr sz="2000" b="1">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97"/>
          <p:cNvSpPr txBox="1">
            <a:spLocks noGrp="1"/>
          </p:cNvSpPr>
          <p:nvPr>
            <p:ph type="title" idx="4294967295"/>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solidFill>
                  <a:srgbClr val="FFFFFF"/>
                </a:solidFill>
              </a:rPr>
              <a:t>Appendix 4 - Store Return</a:t>
            </a:r>
            <a:endParaRPr>
              <a:solidFill>
                <a:srgbClr val="FFFFFF"/>
              </a:solidFill>
            </a:endParaRPr>
          </a:p>
        </p:txBody>
      </p:sp>
      <p:sp>
        <p:nvSpPr>
          <p:cNvPr id="1078" name="Google Shape;1078;p97"/>
          <p:cNvSpPr/>
          <p:nvPr/>
        </p:nvSpPr>
        <p:spPr>
          <a:xfrm>
            <a:off x="0" y="815718"/>
            <a:ext cx="393600" cy="520200"/>
          </a:xfrm>
          <a:prstGeom prst="rect">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79" name="Google Shape;1079;p97"/>
          <p:cNvPicPr preferRelativeResize="0"/>
          <p:nvPr/>
        </p:nvPicPr>
        <p:blipFill>
          <a:blip r:embed="rId3">
            <a:alphaModFix/>
          </a:blip>
          <a:stretch>
            <a:fillRect/>
          </a:stretch>
        </p:blipFill>
        <p:spPr>
          <a:xfrm>
            <a:off x="1205075" y="1853275"/>
            <a:ext cx="4586225" cy="4715701"/>
          </a:xfrm>
          <a:prstGeom prst="rect">
            <a:avLst/>
          </a:prstGeom>
          <a:noFill/>
          <a:ln>
            <a:noFill/>
          </a:ln>
        </p:spPr>
      </p:pic>
      <p:sp>
        <p:nvSpPr>
          <p:cNvPr id="1080" name="Google Shape;1080;p97"/>
          <p:cNvSpPr txBox="1"/>
          <p:nvPr/>
        </p:nvSpPr>
        <p:spPr>
          <a:xfrm>
            <a:off x="2005838" y="1424875"/>
            <a:ext cx="2984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rPr>
              <a:t>BM Store Return Value</a:t>
            </a:r>
            <a:endParaRPr sz="2000" b="1">
              <a:solidFill>
                <a:srgbClr val="FFFFFF"/>
              </a:solidFill>
            </a:endParaRPr>
          </a:p>
        </p:txBody>
      </p:sp>
      <p:pic>
        <p:nvPicPr>
          <p:cNvPr id="1081" name="Google Shape;1081;p97"/>
          <p:cNvPicPr preferRelativeResize="0"/>
          <p:nvPr/>
        </p:nvPicPr>
        <p:blipFill>
          <a:blip r:embed="rId4">
            <a:alphaModFix/>
          </a:blip>
          <a:stretch>
            <a:fillRect/>
          </a:stretch>
        </p:blipFill>
        <p:spPr>
          <a:xfrm>
            <a:off x="7128600" y="1853275"/>
            <a:ext cx="3538150" cy="4715701"/>
          </a:xfrm>
          <a:prstGeom prst="rect">
            <a:avLst/>
          </a:prstGeom>
          <a:noFill/>
          <a:ln>
            <a:noFill/>
          </a:ln>
        </p:spPr>
      </p:pic>
      <p:sp>
        <p:nvSpPr>
          <p:cNvPr id="1082" name="Google Shape;1082;p97"/>
          <p:cNvSpPr txBox="1"/>
          <p:nvPr/>
        </p:nvSpPr>
        <p:spPr>
          <a:xfrm>
            <a:off x="7288125" y="1424875"/>
            <a:ext cx="75921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rPr>
              <a:t>BM Store return quantity</a:t>
            </a:r>
            <a:endParaRPr sz="2000" b="1">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98"/>
          <p:cNvPicPr preferRelativeResize="0"/>
          <p:nvPr/>
        </p:nvPicPr>
        <p:blipFill>
          <a:blip r:embed="rId3">
            <a:alphaModFix/>
          </a:blip>
          <a:stretch>
            <a:fillRect/>
          </a:stretch>
        </p:blipFill>
        <p:spPr>
          <a:xfrm>
            <a:off x="666750" y="1989125"/>
            <a:ext cx="8195201" cy="2904275"/>
          </a:xfrm>
          <a:prstGeom prst="rect">
            <a:avLst/>
          </a:prstGeom>
          <a:noFill/>
          <a:ln>
            <a:noFill/>
          </a:ln>
        </p:spPr>
      </p:pic>
      <p:pic>
        <p:nvPicPr>
          <p:cNvPr id="1089" name="Google Shape;1089;p98"/>
          <p:cNvPicPr preferRelativeResize="0"/>
          <p:nvPr/>
        </p:nvPicPr>
        <p:blipFill>
          <a:blip r:embed="rId4">
            <a:alphaModFix/>
          </a:blip>
          <a:stretch>
            <a:fillRect/>
          </a:stretch>
        </p:blipFill>
        <p:spPr>
          <a:xfrm>
            <a:off x="10471050" y="220675"/>
            <a:ext cx="1391400" cy="125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p:nvPr/>
        </p:nvSpPr>
        <p:spPr>
          <a:xfrm>
            <a:off x="4644488" y="508609"/>
            <a:ext cx="3103500" cy="677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4400"/>
              <a:buFont typeface="Arial"/>
              <a:buNone/>
            </a:pPr>
            <a:r>
              <a:rPr lang="en" sz="4400" b="1">
                <a:solidFill>
                  <a:schemeClr val="lt1"/>
                </a:solidFill>
                <a:latin typeface="Arial"/>
                <a:ea typeface="Arial"/>
                <a:cs typeface="Arial"/>
                <a:sym typeface="Arial"/>
              </a:rPr>
              <a:t>CONTENTS</a:t>
            </a:r>
            <a:endParaRPr sz="4400" b="1">
              <a:solidFill>
                <a:schemeClr val="lt1"/>
              </a:solidFill>
              <a:latin typeface="Arial"/>
              <a:ea typeface="Arial"/>
              <a:cs typeface="Arial"/>
              <a:sym typeface="Arial"/>
            </a:endParaRPr>
          </a:p>
        </p:txBody>
      </p:sp>
      <p:cxnSp>
        <p:nvCxnSpPr>
          <p:cNvPr id="257" name="Google Shape;257;p22"/>
          <p:cNvCxnSpPr/>
          <p:nvPr/>
        </p:nvCxnSpPr>
        <p:spPr>
          <a:xfrm>
            <a:off x="3669596" y="1185717"/>
            <a:ext cx="5053200" cy="0"/>
          </a:xfrm>
          <a:prstGeom prst="straightConnector1">
            <a:avLst/>
          </a:prstGeom>
          <a:noFill/>
          <a:ln w="9525" cap="flat" cmpd="sng">
            <a:solidFill>
              <a:schemeClr val="lt1"/>
            </a:solidFill>
            <a:prstDash val="solid"/>
            <a:miter lim="800000"/>
            <a:headEnd type="none" w="sm" len="sm"/>
            <a:tailEnd type="none" w="sm" len="sm"/>
          </a:ln>
        </p:spPr>
      </p:cxnSp>
      <p:sp>
        <p:nvSpPr>
          <p:cNvPr id="258" name="Google Shape;258;p22"/>
          <p:cNvSpPr txBox="1"/>
          <p:nvPr/>
        </p:nvSpPr>
        <p:spPr>
          <a:xfrm>
            <a:off x="2376887" y="2183370"/>
            <a:ext cx="1641600" cy="176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47264"/>
              </a:buClr>
              <a:buSzPts val="11500"/>
              <a:buFont typeface="Arial"/>
              <a:buNone/>
            </a:pPr>
            <a:r>
              <a:rPr lang="en" sz="11500" b="1">
                <a:solidFill>
                  <a:srgbClr val="29B9A6"/>
                </a:solidFill>
                <a:latin typeface="Arial"/>
                <a:ea typeface="Arial"/>
                <a:cs typeface="Arial"/>
                <a:sym typeface="Arial"/>
              </a:rPr>
              <a:t>02</a:t>
            </a:r>
            <a:endParaRPr sz="11500" b="1" i="0" u="none" strike="noStrike" cap="none">
              <a:solidFill>
                <a:srgbClr val="29B9A6"/>
              </a:solidFill>
              <a:latin typeface="Arial"/>
              <a:ea typeface="Arial"/>
              <a:cs typeface="Arial"/>
              <a:sym typeface="Arial"/>
            </a:endParaRPr>
          </a:p>
        </p:txBody>
      </p:sp>
      <p:sp>
        <p:nvSpPr>
          <p:cNvPr id="259" name="Google Shape;259;p22"/>
          <p:cNvSpPr txBox="1"/>
          <p:nvPr/>
        </p:nvSpPr>
        <p:spPr>
          <a:xfrm>
            <a:off x="3960811" y="2976522"/>
            <a:ext cx="3887700" cy="7080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4000" b="1">
                <a:solidFill>
                  <a:schemeClr val="lt1"/>
                </a:solidFill>
              </a:rPr>
              <a:t>Problem Solve</a:t>
            </a:r>
            <a:endParaRPr/>
          </a:p>
        </p:txBody>
      </p:sp>
      <p:sp>
        <p:nvSpPr>
          <p:cNvPr id="260" name="Google Shape;260;p22"/>
          <p:cNvSpPr txBox="1"/>
          <p:nvPr/>
        </p:nvSpPr>
        <p:spPr>
          <a:xfrm>
            <a:off x="3960811" y="2483453"/>
            <a:ext cx="1929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200" b="1" i="1">
                <a:solidFill>
                  <a:schemeClr val="lt1"/>
                </a:solidFill>
                <a:latin typeface="Arial"/>
                <a:ea typeface="Arial"/>
                <a:cs typeface="Arial"/>
                <a:sym typeface="Arial"/>
              </a:rPr>
              <a:t>Part Two</a:t>
            </a:r>
            <a:endParaRPr sz="3200" b="1" i="1">
              <a:solidFill>
                <a:schemeClr val="lt1"/>
              </a:solidFill>
              <a:latin typeface="Arial"/>
              <a:ea typeface="Arial"/>
              <a:cs typeface="Arial"/>
              <a:sym typeface="Arial"/>
            </a:endParaRPr>
          </a:p>
        </p:txBody>
      </p:sp>
      <p:grpSp>
        <p:nvGrpSpPr>
          <p:cNvPr id="261" name="Google Shape;261;p22"/>
          <p:cNvGrpSpPr/>
          <p:nvPr/>
        </p:nvGrpSpPr>
        <p:grpSpPr>
          <a:xfrm rot="-9708471">
            <a:off x="7788839" y="2242927"/>
            <a:ext cx="3207463" cy="2301571"/>
            <a:chOff x="888974" y="457822"/>
            <a:chExt cx="3207513" cy="2301607"/>
          </a:xfrm>
        </p:grpSpPr>
        <p:sp>
          <p:nvSpPr>
            <p:cNvPr id="262" name="Google Shape;262;p22"/>
            <p:cNvSpPr/>
            <p:nvPr/>
          </p:nvSpPr>
          <p:spPr>
            <a:xfrm rot="-2656279">
              <a:off x="2822885" y="2021249"/>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63" name="Google Shape;263;p22"/>
            <p:cNvSpPr/>
            <p:nvPr/>
          </p:nvSpPr>
          <p:spPr>
            <a:xfrm rot="3677155">
              <a:off x="2802283" y="1181913"/>
              <a:ext cx="397137" cy="342356"/>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64" name="Google Shape;264;p22"/>
            <p:cNvSpPr/>
            <p:nvPr/>
          </p:nvSpPr>
          <p:spPr>
            <a:xfrm rot="9481152">
              <a:off x="3485987" y="2487818"/>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65" name="Google Shape;265;p22"/>
            <p:cNvSpPr/>
            <p:nvPr/>
          </p:nvSpPr>
          <p:spPr>
            <a:xfrm rot="1020870">
              <a:off x="1218190" y="749232"/>
              <a:ext cx="945274" cy="814788"/>
            </a:xfrm>
            <a:prstGeom prst="triangle">
              <a:avLst>
                <a:gd name="adj" fmla="val 50000"/>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66" name="Google Shape;266;p22"/>
            <p:cNvSpPr/>
            <p:nvPr/>
          </p:nvSpPr>
          <p:spPr>
            <a:xfrm rot="1020941">
              <a:off x="1105468" y="607676"/>
              <a:ext cx="1175874" cy="1013693"/>
            </a:xfrm>
            <a:prstGeom prst="triangle">
              <a:avLst>
                <a:gd name="adj" fmla="val 50000"/>
              </a:avLst>
            </a:prstGeom>
            <a:noFill/>
            <a:ln w="12700" cap="flat" cmpd="sng">
              <a:solidFill>
                <a:srgbClr val="FFC2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67" name="Google Shape;267;p22"/>
            <p:cNvSpPr/>
            <p:nvPr/>
          </p:nvSpPr>
          <p:spPr>
            <a:xfrm rot="-2782592">
              <a:off x="912726" y="1383930"/>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22"/>
            <p:cNvSpPr/>
            <p:nvPr/>
          </p:nvSpPr>
          <p:spPr>
            <a:xfrm rot="-2782592">
              <a:off x="1788986" y="565759"/>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22"/>
            <p:cNvSpPr/>
            <p:nvPr/>
          </p:nvSpPr>
          <p:spPr>
            <a:xfrm rot="-2782592">
              <a:off x="2041033" y="1708205"/>
              <a:ext cx="114797" cy="114797"/>
            </a:xfrm>
            <a:prstGeom prst="ellipse">
              <a:avLst/>
            </a:prstGeom>
            <a:solidFill>
              <a:srgbClr val="FFC2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0" name="Google Shape;270;p22"/>
            <p:cNvGrpSpPr/>
            <p:nvPr/>
          </p:nvGrpSpPr>
          <p:grpSpPr>
            <a:xfrm rot="8977039">
              <a:off x="3549600" y="1965564"/>
              <a:ext cx="483070" cy="383527"/>
              <a:chOff x="2780377" y="1204811"/>
              <a:chExt cx="1005861" cy="798590"/>
            </a:xfrm>
          </p:grpSpPr>
          <p:sp>
            <p:nvSpPr>
              <p:cNvPr id="271" name="Google Shape;271;p22"/>
              <p:cNvSpPr/>
              <p:nvPr/>
            </p:nvSpPr>
            <p:spPr>
              <a:xfrm rot="-2656279">
                <a:off x="2822885" y="1265221"/>
                <a:ext cx="266884" cy="230180"/>
              </a:xfrm>
              <a:prstGeom prst="triangle">
                <a:avLst>
                  <a:gd name="adj" fmla="val 50000"/>
                </a:avLst>
              </a:prstGeom>
              <a:solidFill>
                <a:srgbClr val="84CB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sp>
            <p:nvSpPr>
              <p:cNvPr id="272" name="Google Shape;272;p22"/>
              <p:cNvSpPr/>
              <p:nvPr/>
            </p:nvSpPr>
            <p:spPr>
              <a:xfrm rot="9481152">
                <a:off x="3485987" y="1731790"/>
                <a:ext cx="266901" cy="230022"/>
              </a:xfrm>
              <a:prstGeom prst="triangle">
                <a:avLst>
                  <a:gd name="adj" fmla="val 50000"/>
                </a:avLst>
              </a:prstGeom>
              <a:solidFill>
                <a:srgbClr val="29B9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20F"/>
                  </a:solidFill>
                  <a:latin typeface="Calibri"/>
                  <a:ea typeface="Calibri"/>
                  <a:cs typeface="Calibri"/>
                  <a:sym typeface="Calibri"/>
                </a:endParaRPr>
              </a:p>
            </p:txBody>
          </p:sp>
        </p:grpSp>
      </p:grpSp>
      <p:cxnSp>
        <p:nvCxnSpPr>
          <p:cNvPr id="273" name="Google Shape;273;p22"/>
          <p:cNvCxnSpPr/>
          <p:nvPr/>
        </p:nvCxnSpPr>
        <p:spPr>
          <a:xfrm rot="10800000">
            <a:off x="145" y="4110074"/>
            <a:ext cx="6331800" cy="0"/>
          </a:xfrm>
          <a:prstGeom prst="straightConnector1">
            <a:avLst/>
          </a:prstGeom>
          <a:noFill/>
          <a:ln w="19050" cap="sq" cmpd="sng">
            <a:solidFill>
              <a:srgbClr val="29B9A6"/>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500"/>
                                        <p:tgtEl>
                                          <p:spTgt spid="2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3122</Words>
  <Application>Microsoft Macintosh PowerPoint</Application>
  <PresentationFormat>Widescreen</PresentationFormat>
  <Paragraphs>740</Paragraphs>
  <Slides>85</Slides>
  <Notes>85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Calibri</vt:lpstr>
      <vt:lpstr>Times New Roman</vt:lpstr>
      <vt:lpstr>Arial</vt:lpstr>
      <vt:lpstr>Office 主题</vt:lpstr>
      <vt:lpstr>PowerPoint Presentation</vt:lpstr>
      <vt:lpstr>PowerPoint Presentation</vt:lpstr>
      <vt:lpstr>PowerPoint Presentation</vt:lpstr>
      <vt:lpstr>Background</vt:lpstr>
      <vt:lpstr>Background</vt:lpstr>
      <vt:lpstr>Background</vt:lpstr>
      <vt:lpstr>  Research Question</vt:lpstr>
      <vt:lpstr>PowerPoint Presentation</vt:lpstr>
      <vt:lpstr>PowerPoint Presentation</vt:lpstr>
      <vt:lpstr>   Research Question 1</vt:lpstr>
      <vt:lpstr>Sample Summary - Online Sales</vt:lpstr>
      <vt:lpstr>Variables - Online Sales</vt:lpstr>
      <vt:lpstr>Econometrics Analysis</vt:lpstr>
      <vt:lpstr>Theoretical Model</vt:lpstr>
      <vt:lpstr>Results - Online sales value </vt:lpstr>
      <vt:lpstr>Results - Online sales value </vt:lpstr>
      <vt:lpstr>Theoretical Model</vt:lpstr>
      <vt:lpstr>Results - Online sales quantity </vt:lpstr>
      <vt:lpstr>Results - Online sales quantity </vt:lpstr>
      <vt:lpstr>  Conclusion - Online Sales</vt:lpstr>
      <vt:lpstr>   Research Question 2</vt:lpstr>
      <vt:lpstr>Sample Summary - Store Sales</vt:lpstr>
      <vt:lpstr>Variables - Store Sales</vt:lpstr>
      <vt:lpstr>Theoretical Model</vt:lpstr>
      <vt:lpstr>Results - Store sales value</vt:lpstr>
      <vt:lpstr>Theoretical Model</vt:lpstr>
      <vt:lpstr>Results - Store sales quantity</vt:lpstr>
      <vt:lpstr> Conclusion - Store Sales </vt:lpstr>
      <vt:lpstr>   Research Question 3</vt:lpstr>
      <vt:lpstr>Sample Summary - Online Return</vt:lpstr>
      <vt:lpstr>Variables - Online Return</vt:lpstr>
      <vt:lpstr>Theoretical Model</vt:lpstr>
      <vt:lpstr>Results - Online return value </vt:lpstr>
      <vt:lpstr>Results - Online return value </vt:lpstr>
      <vt:lpstr>Theoretical Model</vt:lpstr>
      <vt:lpstr>Results - Online return quantity </vt:lpstr>
      <vt:lpstr>Results - Online return quantity </vt:lpstr>
      <vt:lpstr> Conclusion - Online Return</vt:lpstr>
      <vt:lpstr>   Research Question 4</vt:lpstr>
      <vt:lpstr>Sample Summary - Store Return</vt:lpstr>
      <vt:lpstr>Variables - Store Return</vt:lpstr>
      <vt:lpstr>Theoretical Model</vt:lpstr>
      <vt:lpstr>Results - Store return value</vt:lpstr>
      <vt:lpstr>Theoretical Model</vt:lpstr>
      <vt:lpstr>Results - Store return quantity</vt:lpstr>
      <vt:lpstr> Conclusion</vt:lpstr>
      <vt:lpstr>   Research Question 5</vt:lpstr>
      <vt:lpstr>Theoretical Model </vt:lpstr>
      <vt:lpstr>Results - Online sales value</vt:lpstr>
      <vt:lpstr>Theoretical Model</vt:lpstr>
      <vt:lpstr>Results - Online sales quantity</vt:lpstr>
      <vt:lpstr> Conclusion- Online Sales</vt:lpstr>
      <vt:lpstr>Theoretical Model</vt:lpstr>
      <vt:lpstr>Results -  Online return value </vt:lpstr>
      <vt:lpstr>Theoretical Model</vt:lpstr>
      <vt:lpstr>Results -  Online return quantity </vt:lpstr>
      <vt:lpstr> Conclusion - Online Return</vt:lpstr>
      <vt:lpstr>Theoretical Model</vt:lpstr>
      <vt:lpstr>Results - Store sales value</vt:lpstr>
      <vt:lpstr>Theoretical Model</vt:lpstr>
      <vt:lpstr>Results - Store sales quantity</vt:lpstr>
      <vt:lpstr> Conclusion - Store Sales</vt:lpstr>
      <vt:lpstr>Theoretical Model</vt:lpstr>
      <vt:lpstr>Results -  Store return value </vt:lpstr>
      <vt:lpstr>Theoretical Model</vt:lpstr>
      <vt:lpstr>Results -  Store return quantity </vt:lpstr>
      <vt:lpstr> Conclusion - Store Return</vt:lpstr>
      <vt:lpstr>   Conclusion Summary - Question 5</vt:lpstr>
      <vt:lpstr>   Research Question 6</vt:lpstr>
      <vt:lpstr>Sample Summary</vt:lpstr>
      <vt:lpstr>Results - Visual Overview   Store</vt:lpstr>
      <vt:lpstr>Results - Visual Demonstration Online</vt:lpstr>
      <vt:lpstr>PowerPoint Presentation</vt:lpstr>
      <vt:lpstr>   Conclusion</vt:lpstr>
      <vt:lpstr>   Conclusion - Product Level</vt:lpstr>
      <vt:lpstr>PowerPoint Presentation</vt:lpstr>
      <vt:lpstr>   Limitation</vt:lpstr>
      <vt:lpstr>PowerPoint Presentation</vt:lpstr>
      <vt:lpstr> </vt:lpstr>
      <vt:lpstr>PowerPoint Presentation</vt:lpstr>
      <vt:lpstr>Appendix 1 - Online Sales</vt:lpstr>
      <vt:lpstr>Appendix 2 - Online Return</vt:lpstr>
      <vt:lpstr>Appendix 3 - Store Sales</vt:lpstr>
      <vt:lpstr>Appendix 4 - Store Return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Yingmin Wang</cp:lastModifiedBy>
  <cp:revision>1</cp:revision>
  <dcterms:modified xsi:type="dcterms:W3CDTF">2018-12-26T12:24:51Z</dcterms:modified>
</cp:coreProperties>
</file>